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2">
  <p:sldMasterIdLst>
    <p:sldMasterId id="2147483648" r:id="rId1"/>
  </p:sldMasterIdLst>
  <p:notesMasterIdLst>
    <p:notesMasterId r:id="rId55"/>
  </p:notesMasterIdLst>
  <p:sldIdLst>
    <p:sldId id="256" r:id="rId2"/>
    <p:sldId id="598" r:id="rId3"/>
    <p:sldId id="465" r:id="rId4"/>
    <p:sldId id="456" r:id="rId5"/>
    <p:sldId id="599" r:id="rId6"/>
    <p:sldId id="600" r:id="rId7"/>
    <p:sldId id="601" r:id="rId8"/>
    <p:sldId id="602" r:id="rId9"/>
    <p:sldId id="603" r:id="rId10"/>
    <p:sldId id="646" r:id="rId11"/>
    <p:sldId id="604" r:id="rId12"/>
    <p:sldId id="605" r:id="rId13"/>
    <p:sldId id="606" r:id="rId14"/>
    <p:sldId id="595" r:id="rId15"/>
    <p:sldId id="607" r:id="rId16"/>
    <p:sldId id="608" r:id="rId17"/>
    <p:sldId id="609" r:id="rId18"/>
    <p:sldId id="610" r:id="rId19"/>
    <p:sldId id="611" r:id="rId20"/>
    <p:sldId id="612" r:id="rId21"/>
    <p:sldId id="613" r:id="rId22"/>
    <p:sldId id="614" r:id="rId23"/>
    <p:sldId id="615" r:id="rId24"/>
    <p:sldId id="616" r:id="rId25"/>
    <p:sldId id="596" r:id="rId26"/>
    <p:sldId id="618" r:id="rId27"/>
    <p:sldId id="617" r:id="rId28"/>
    <p:sldId id="619" r:id="rId29"/>
    <p:sldId id="620" r:id="rId30"/>
    <p:sldId id="621" r:id="rId31"/>
    <p:sldId id="622" r:id="rId32"/>
    <p:sldId id="597" r:id="rId33"/>
    <p:sldId id="624" r:id="rId34"/>
    <p:sldId id="625" r:id="rId35"/>
    <p:sldId id="626" r:id="rId36"/>
    <p:sldId id="627" r:id="rId37"/>
    <p:sldId id="628" r:id="rId38"/>
    <p:sldId id="629" r:id="rId39"/>
    <p:sldId id="630" r:id="rId40"/>
    <p:sldId id="632" r:id="rId41"/>
    <p:sldId id="633" r:id="rId42"/>
    <p:sldId id="635" r:id="rId43"/>
    <p:sldId id="634" r:id="rId44"/>
    <p:sldId id="638" r:id="rId45"/>
    <p:sldId id="647" r:id="rId46"/>
    <p:sldId id="640" r:id="rId47"/>
    <p:sldId id="639" r:id="rId48"/>
    <p:sldId id="641" r:id="rId49"/>
    <p:sldId id="642" r:id="rId50"/>
    <p:sldId id="643" r:id="rId51"/>
    <p:sldId id="644" r:id="rId52"/>
    <p:sldId id="645" r:id="rId53"/>
    <p:sldId id="327" r:id="rId5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E48E3E2-4EDC-421E-A817-08906C1AAF32}">
          <p14:sldIdLst>
            <p14:sldId id="256"/>
            <p14:sldId id="598"/>
            <p14:sldId id="465"/>
            <p14:sldId id="456"/>
            <p14:sldId id="599"/>
            <p14:sldId id="600"/>
            <p14:sldId id="601"/>
            <p14:sldId id="602"/>
            <p14:sldId id="603"/>
            <p14:sldId id="646"/>
            <p14:sldId id="604"/>
            <p14:sldId id="605"/>
            <p14:sldId id="606"/>
            <p14:sldId id="595"/>
            <p14:sldId id="607"/>
            <p14:sldId id="608"/>
            <p14:sldId id="609"/>
            <p14:sldId id="610"/>
            <p14:sldId id="611"/>
            <p14:sldId id="612"/>
            <p14:sldId id="613"/>
            <p14:sldId id="614"/>
            <p14:sldId id="615"/>
            <p14:sldId id="616"/>
            <p14:sldId id="596"/>
            <p14:sldId id="618"/>
            <p14:sldId id="617"/>
            <p14:sldId id="619"/>
            <p14:sldId id="620"/>
            <p14:sldId id="621"/>
            <p14:sldId id="622"/>
            <p14:sldId id="597"/>
            <p14:sldId id="624"/>
            <p14:sldId id="625"/>
            <p14:sldId id="626"/>
            <p14:sldId id="627"/>
            <p14:sldId id="628"/>
            <p14:sldId id="629"/>
            <p14:sldId id="630"/>
            <p14:sldId id="632"/>
            <p14:sldId id="633"/>
            <p14:sldId id="635"/>
            <p14:sldId id="634"/>
            <p14:sldId id="638"/>
            <p14:sldId id="647"/>
            <p14:sldId id="640"/>
            <p14:sldId id="639"/>
            <p14:sldId id="641"/>
            <p14:sldId id="642"/>
            <p14:sldId id="643"/>
            <p14:sldId id="644"/>
            <p14:sldId id="645"/>
            <p14:sldId id="3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C09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44" autoAdjust="0"/>
    <p:restoredTop sz="95238" autoAdjust="0"/>
  </p:normalViewPr>
  <p:slideViewPr>
    <p:cSldViewPr snapToGrid="0">
      <p:cViewPr varScale="1">
        <p:scale>
          <a:sx n="86" d="100"/>
          <a:sy n="86" d="100"/>
        </p:scale>
        <p:origin x="667" y="62"/>
      </p:cViewPr>
      <p:guideLst>
        <p:guide orient="horz" pos="2160"/>
        <p:guide pos="386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BA7C70-9C87-4AC3-991A-2093AF40E234}" type="datetimeFigureOut">
              <a:rPr lang="en-GB" smtClean="0"/>
              <a:t>29/05/2020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794051-DC1A-431C-AF9D-FAB16DA194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340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15945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7792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772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24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5629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6335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7815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506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95891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2109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3469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8692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66498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82592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13079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83929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5351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16143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568052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76065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9432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174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972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4902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7487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67013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80770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11257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009514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78950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02376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866663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8246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6166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42393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7276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56203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39706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1200" b="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https://baijiahao.baidu.com/s?id=1631161702623128831&amp;amp;wfr=spider&amp;amp;for=pc</a:t>
            </a: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49270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771846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119936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027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282224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1258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73447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3761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896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283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794051-DC1A-431C-AF9D-FAB16DA1948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830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3" y="4798243"/>
            <a:ext cx="11262867" cy="159232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3" y="2495447"/>
            <a:ext cx="10993547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9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10DBE74-A5B3-4162-86AA-62A9A5D1CEB7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3"/>
            <a:ext cx="691721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9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5" y="614407"/>
            <a:ext cx="11309339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CC5F-1905-421B-A468-70C16EDC7812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2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2" y="675728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5" y="675728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4" y="5956139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D280512-98DC-41FA-BF90-9E87F217571D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5" y="5951813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6" y="5956139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7200899" y="599725"/>
            <a:ext cx="4545121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4" y="5956139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D280512-98DC-41FA-BF90-9E87F217571D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5" y="5951813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6" y="5956139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355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5" y="614407"/>
            <a:ext cx="11309339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4" y="2180498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95279-4C0E-43E4-8821-3BA537DCAD1E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1" y="5956139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8" y="5102088"/>
            <a:ext cx="11290860" cy="129871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4" y="3043912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4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DEC1843-D98F-4246-A2AA-1C2168209271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3" y="606556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4" y="2228004"/>
            <a:ext cx="5422391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4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2698B-6EE1-42D0-9D8E-3F975B951F61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3" y="606556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20" y="2250894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5" y="2926054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7" y="2250894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10" y="2926054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E63A-CC31-42DA-BA98-2F647A592B91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CF80E-7A20-46FC-8B0C-0775CC58B0F2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6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5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6774E-2C17-4BD5-82DF-662444ADCE0A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4" y="5262298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189" indent="0">
              <a:buNone/>
              <a:defRPr sz="11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DF9F42F-7B30-47D3-A8DE-5034ED3EE9FB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3" y="5260129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5B7B3-E940-4FEF-9337-D3E4903C0CBE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3" y="5956139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E54AAE0-CCD0-4E5C-92E4-D3FE69A20D50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3"/>
            <a:ext cx="6917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1" y="5956139"/>
            <a:ext cx="10525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5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1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457189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5992" indent="-305992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29984" indent="-305992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99978" indent="-269993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1969" indent="-2339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1960" indent="-2339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99953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199945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38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930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2191" y="5150873"/>
            <a:ext cx="11167615" cy="1084569"/>
          </a:xfrm>
        </p:spPr>
        <p:txBody>
          <a:bodyPr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哈尔滨工业大学经济与管理学院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黄莹莹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3CAF60F-2810-4034-8D0A-4143516F524A}"/>
              </a:ext>
            </a:extLst>
          </p:cNvPr>
          <p:cNvSpPr txBox="1">
            <a:spLocks/>
          </p:cNvSpPr>
          <p:nvPr/>
        </p:nvSpPr>
        <p:spPr>
          <a:xfrm>
            <a:off x="512191" y="3123527"/>
            <a:ext cx="11167615" cy="6109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8A16A15-9840-46BF-849D-494B14303970}"/>
              </a:ext>
            </a:extLst>
          </p:cNvPr>
          <p:cNvSpPr/>
          <p:nvPr/>
        </p:nvSpPr>
        <p:spPr>
          <a:xfrm>
            <a:off x="2007378" y="1776005"/>
            <a:ext cx="817723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Python</a:t>
            </a:r>
            <a:r>
              <a:rPr lang="zh-CN" altLang="en-US" sz="60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金融大数据分析</a:t>
            </a:r>
            <a:endParaRPr lang="zh-CN" altLang="en-US" sz="6000" dirty="0">
              <a:solidFill>
                <a:schemeClr val="accent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407461-7C0A-4225-A40A-E94A6FD258C6}"/>
              </a:ext>
            </a:extLst>
          </p:cNvPr>
          <p:cNvSpPr/>
          <p:nvPr/>
        </p:nvSpPr>
        <p:spPr>
          <a:xfrm>
            <a:off x="2335999" y="3244334"/>
            <a:ext cx="75200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金融数据挖掘之爬虫技术基础</a:t>
            </a:r>
            <a:endParaRPr lang="en-US" altLang="zh-CN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9492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网页结构基础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查看网页源代码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A14371-362D-4D40-931A-CFFE0CCD91FB}"/>
              </a:ext>
            </a:extLst>
          </p:cNvPr>
          <p:cNvSpPr txBox="1"/>
          <p:nvPr/>
        </p:nvSpPr>
        <p:spPr>
          <a:xfrm>
            <a:off x="1814780" y="3394139"/>
            <a:ext cx="9796029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尝试修改</a:t>
            </a:r>
            <a:r>
              <a:rPr lang="zh-CN" alt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新浪财经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网页“</a:t>
            </a:r>
            <a:r>
              <a:rPr lang="zh-CN" alt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万科</a:t>
            </a:r>
            <a:r>
              <a:rPr lang="en-US" alt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“</a:t>
            </a:r>
            <a:r>
              <a:rPr lang="zh-CN" alt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股的股价</a:t>
            </a:r>
          </a:p>
        </p:txBody>
      </p:sp>
    </p:spTree>
    <p:extLst>
      <p:ext uri="{BB962C8B-B14F-4D97-AF65-F5344CB8AC3E}">
        <p14:creationId xmlns:p14="http://schemas.microsoft.com/office/powerpoint/2010/main" val="70881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网页结构基础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查看网页源代码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右键菜单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8919A31-E6C1-4D27-B4C8-87ACD9F42C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l="18678" t="25239" r="16137" b="27460"/>
          <a:stretch/>
        </p:blipFill>
        <p:spPr>
          <a:xfrm>
            <a:off x="8461130" y="3158487"/>
            <a:ext cx="3268911" cy="316277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DAD35D0-B5BF-4BEC-8FFC-5EEE835FE162}"/>
              </a:ext>
            </a:extLst>
          </p:cNvPr>
          <p:cNvSpPr txBox="1"/>
          <p:nvPr/>
        </p:nvSpPr>
        <p:spPr>
          <a:xfrm>
            <a:off x="717238" y="2482978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在网页上右击，在弹出的快捷菜单中选择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“查看网页源代码”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命令。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C38E655-C0C8-42EB-BE00-92C504267A30}"/>
              </a:ext>
            </a:extLst>
          </p:cNvPr>
          <p:cNvSpPr txBox="1"/>
          <p:nvPr/>
        </p:nvSpPr>
        <p:spPr>
          <a:xfrm>
            <a:off x="388690" y="3134940"/>
            <a:ext cx="6284253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键和右键菜单在实战中常</a:t>
            </a:r>
            <a:r>
              <a:rPr lang="zh-CN" altLang="en-US" sz="2400" b="1" u="sng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联合使用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29EFB49-459F-4602-BC47-BD7ED37E03A2}"/>
              </a:ext>
            </a:extLst>
          </p:cNvPr>
          <p:cNvSpPr txBox="1"/>
          <p:nvPr/>
        </p:nvSpPr>
        <p:spPr>
          <a:xfrm>
            <a:off x="388689" y="3709080"/>
            <a:ext cx="690265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通过快捷键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Ctrl+F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搜索需要的内容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ABCBF7D-0AFB-4D7B-B314-CAB577912AD3}"/>
              </a:ext>
            </a:extLst>
          </p:cNvPr>
          <p:cNvSpPr txBox="1"/>
          <p:nvPr/>
        </p:nvSpPr>
        <p:spPr>
          <a:xfrm>
            <a:off x="388689" y="4290137"/>
            <a:ext cx="8145711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有时通过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键能看到的内容，通过右键菜单却观察不到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9772586-7204-4605-9684-611A4CC195D5}"/>
              </a:ext>
            </a:extLst>
          </p:cNvPr>
          <p:cNvSpPr/>
          <p:nvPr/>
        </p:nvSpPr>
        <p:spPr>
          <a:xfrm>
            <a:off x="8472016" y="5617290"/>
            <a:ext cx="3268911" cy="31707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3067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7" grpId="0"/>
      <p:bldP spid="18" grpId="0"/>
      <p:bldP spid="19" grpId="0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网页结构基础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网址构成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与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协议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DAD35D0-B5BF-4BEC-8FFC-5EEE835FE162}"/>
              </a:ext>
            </a:extLst>
          </p:cNvPr>
          <p:cNvSpPr txBox="1"/>
          <p:nvPr/>
        </p:nvSpPr>
        <p:spPr>
          <a:xfrm>
            <a:off x="717238" y="2482978"/>
            <a:ext cx="359350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网址：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www.baidu.com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C38E655-C0C8-42EB-BE00-92C504267A30}"/>
              </a:ext>
            </a:extLst>
          </p:cNvPr>
          <p:cNvSpPr txBox="1"/>
          <p:nvPr/>
        </p:nvSpPr>
        <p:spPr>
          <a:xfrm>
            <a:off x="1653410" y="3105680"/>
            <a:ext cx="6284253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https://www.baidu.com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乘号 1">
            <a:extLst>
              <a:ext uri="{FF2B5EF4-FFF2-40B4-BE49-F238E27FC236}">
                <a16:creationId xmlns:a16="http://schemas.microsoft.com/office/drawing/2014/main" id="{719E2DB1-B8A6-4F5D-9BC1-2B9570480FBC}"/>
              </a:ext>
            </a:extLst>
          </p:cNvPr>
          <p:cNvSpPr/>
          <p:nvPr/>
        </p:nvSpPr>
        <p:spPr>
          <a:xfrm>
            <a:off x="4274619" y="2584114"/>
            <a:ext cx="729343" cy="500743"/>
          </a:xfrm>
          <a:prstGeom prst="mathMultiply">
            <a:avLst>
              <a:gd name="adj1" fmla="val 1482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B3EA36D-5A19-4A51-A4D3-420FD10CB275}"/>
              </a:ext>
            </a:extLst>
          </p:cNvPr>
          <p:cNvSpPr/>
          <p:nvPr/>
        </p:nvSpPr>
        <p:spPr>
          <a:xfrm>
            <a:off x="1724166" y="3248689"/>
            <a:ext cx="1214978" cy="41627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35B7782-C175-4AE0-A41C-22C981A8214E}"/>
              </a:ext>
            </a:extLst>
          </p:cNvPr>
          <p:cNvSpPr txBox="1"/>
          <p:nvPr/>
        </p:nvSpPr>
        <p:spPr>
          <a:xfrm>
            <a:off x="5878286" y="3165375"/>
            <a:ext cx="1719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41E8AA3-E554-485F-9CDC-FF3E886D53DD}"/>
              </a:ext>
            </a:extLst>
          </p:cNvPr>
          <p:cNvSpPr txBox="1"/>
          <p:nvPr/>
        </p:nvSpPr>
        <p:spPr>
          <a:xfrm>
            <a:off x="386606" y="3686434"/>
            <a:ext cx="11642107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Python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中输入网址必须把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https://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加上才能识别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B74943D-C40A-4E3C-91D3-B1FC61C41868}"/>
              </a:ext>
            </a:extLst>
          </p:cNvPr>
          <p:cNvGrpSpPr/>
          <p:nvPr/>
        </p:nvGrpSpPr>
        <p:grpSpPr>
          <a:xfrm>
            <a:off x="455140" y="4306031"/>
            <a:ext cx="11878375" cy="1779083"/>
            <a:chOff x="448322" y="2685927"/>
            <a:chExt cx="11878375" cy="1779083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EE31FD0-616C-4532-8A22-4ADD530CD336}"/>
                </a:ext>
              </a:extLst>
            </p:cNvPr>
            <p:cNvSpPr/>
            <p:nvPr/>
          </p:nvSpPr>
          <p:spPr>
            <a:xfrm>
              <a:off x="448322" y="2685927"/>
              <a:ext cx="11281719" cy="177908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8987398-6F82-471F-8DA5-49D6FCCD67F9}"/>
                </a:ext>
              </a:extLst>
            </p:cNvPr>
            <p:cNvSpPr txBox="1"/>
            <p:nvPr/>
          </p:nvSpPr>
          <p:spPr>
            <a:xfrm>
              <a:off x="792001" y="2773020"/>
              <a:ext cx="4469867" cy="15960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requests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'https://www.baidu.com/'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print(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res.text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EB1DBAA8-5493-4DBC-BB62-711C8D6B8267}"/>
                </a:ext>
              </a:extLst>
            </p:cNvPr>
            <p:cNvSpPr txBox="1"/>
            <p:nvPr/>
          </p:nvSpPr>
          <p:spPr>
            <a:xfrm>
              <a:off x="5719069" y="2773020"/>
              <a:ext cx="6607628" cy="15960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设置网址为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获得网址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源代码信息</a:t>
              </a:r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B9EC5121-9E17-413D-948A-0AB8F9821922}"/>
              </a:ext>
            </a:extLst>
          </p:cNvPr>
          <p:cNvSpPr txBox="1"/>
          <p:nvPr/>
        </p:nvSpPr>
        <p:spPr>
          <a:xfrm>
            <a:off x="386606" y="6081290"/>
            <a:ext cx="11642107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如何判断应该加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http://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还是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https://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呢？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3583BE7-742D-4104-8F64-8B741DBF0E03}"/>
              </a:ext>
            </a:extLst>
          </p:cNvPr>
          <p:cNvSpPr/>
          <p:nvPr/>
        </p:nvSpPr>
        <p:spPr>
          <a:xfrm>
            <a:off x="1620752" y="4839294"/>
            <a:ext cx="1013591" cy="3205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41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7" grpId="0"/>
      <p:bldP spid="2" grpId="0" animBg="1"/>
      <p:bldP spid="12" grpId="0" animBg="1"/>
      <p:bldP spid="3" grpId="0"/>
      <p:bldP spid="14" grpId="0"/>
      <p:bldP spid="24" grpId="0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网页结构基础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网页结构初了解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网页代码的层级关系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65EF281-0825-4DD9-B0D7-1A041282E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501" y="2206551"/>
            <a:ext cx="5327196" cy="43369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9C58592F-0C2B-4E6F-9296-1AFA35E8081E}"/>
              </a:ext>
            </a:extLst>
          </p:cNvPr>
          <p:cNvGrpSpPr/>
          <p:nvPr/>
        </p:nvGrpSpPr>
        <p:grpSpPr>
          <a:xfrm>
            <a:off x="5889169" y="2361884"/>
            <a:ext cx="435430" cy="4104230"/>
            <a:chOff x="6237513" y="2361884"/>
            <a:chExt cx="435430" cy="4104230"/>
          </a:xfrm>
        </p:grpSpPr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41AAE81B-4205-484A-BB4B-771F6CE51B66}"/>
                </a:ext>
              </a:extLst>
            </p:cNvPr>
            <p:cNvCxnSpPr/>
            <p:nvPr/>
          </p:nvCxnSpPr>
          <p:spPr>
            <a:xfrm>
              <a:off x="6237513" y="2361884"/>
              <a:ext cx="0" cy="4104230"/>
            </a:xfrm>
            <a:prstGeom prst="line">
              <a:avLst/>
            </a:prstGeom>
            <a:ln w="25400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E9E2D664-77D6-46B2-8996-F14AFE5BC37F}"/>
                </a:ext>
              </a:extLst>
            </p:cNvPr>
            <p:cNvCxnSpPr/>
            <p:nvPr/>
          </p:nvCxnSpPr>
          <p:spPr>
            <a:xfrm>
              <a:off x="6248400" y="2362200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84A2F506-04BD-4B71-8D5A-6C1BF7EA0DD7}"/>
                </a:ext>
              </a:extLst>
            </p:cNvPr>
            <p:cNvCxnSpPr/>
            <p:nvPr/>
          </p:nvCxnSpPr>
          <p:spPr>
            <a:xfrm>
              <a:off x="6237513" y="6466114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20EC319C-9F69-4F85-B549-B772C3001493}"/>
              </a:ext>
            </a:extLst>
          </p:cNvPr>
          <p:cNvGrpSpPr/>
          <p:nvPr/>
        </p:nvGrpSpPr>
        <p:grpSpPr>
          <a:xfrm>
            <a:off x="6161313" y="2737199"/>
            <a:ext cx="295956" cy="3532967"/>
            <a:chOff x="6237513" y="2361884"/>
            <a:chExt cx="435430" cy="4104230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1E0E98E-28A9-4933-BD00-4A360B9A8B37}"/>
                </a:ext>
              </a:extLst>
            </p:cNvPr>
            <p:cNvCxnSpPr/>
            <p:nvPr/>
          </p:nvCxnSpPr>
          <p:spPr>
            <a:xfrm>
              <a:off x="6237513" y="2361884"/>
              <a:ext cx="0" cy="4104230"/>
            </a:xfrm>
            <a:prstGeom prst="line">
              <a:avLst/>
            </a:prstGeom>
            <a:ln w="25400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6E74D06C-F41C-4995-A55C-DBDDF64EEE34}"/>
                </a:ext>
              </a:extLst>
            </p:cNvPr>
            <p:cNvCxnSpPr/>
            <p:nvPr/>
          </p:nvCxnSpPr>
          <p:spPr>
            <a:xfrm>
              <a:off x="6248400" y="2362200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75A48DA6-DF7E-4494-B337-898E00927823}"/>
                </a:ext>
              </a:extLst>
            </p:cNvPr>
            <p:cNvCxnSpPr/>
            <p:nvPr/>
          </p:nvCxnSpPr>
          <p:spPr>
            <a:xfrm>
              <a:off x="6237513" y="6466114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454B58F-3A9D-40E2-A99E-F78B6542CEDB}"/>
              </a:ext>
            </a:extLst>
          </p:cNvPr>
          <p:cNvGrpSpPr/>
          <p:nvPr/>
        </p:nvGrpSpPr>
        <p:grpSpPr>
          <a:xfrm>
            <a:off x="6449869" y="2922258"/>
            <a:ext cx="152400" cy="3184620"/>
            <a:chOff x="6237513" y="2361884"/>
            <a:chExt cx="435430" cy="4104230"/>
          </a:xfrm>
        </p:grpSpPr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81EE09CF-B287-43EB-A056-1BD1E44C87E7}"/>
                </a:ext>
              </a:extLst>
            </p:cNvPr>
            <p:cNvCxnSpPr/>
            <p:nvPr/>
          </p:nvCxnSpPr>
          <p:spPr>
            <a:xfrm>
              <a:off x="6237513" y="2361884"/>
              <a:ext cx="0" cy="4104230"/>
            </a:xfrm>
            <a:prstGeom prst="line">
              <a:avLst/>
            </a:prstGeom>
            <a:ln w="25400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2AD43007-F7DE-4E59-8535-09D8513C0F16}"/>
                </a:ext>
              </a:extLst>
            </p:cNvPr>
            <p:cNvCxnSpPr/>
            <p:nvPr/>
          </p:nvCxnSpPr>
          <p:spPr>
            <a:xfrm>
              <a:off x="6248400" y="2362200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99432C27-658C-48DD-9D30-4CB504FB49EF}"/>
                </a:ext>
              </a:extLst>
            </p:cNvPr>
            <p:cNvCxnSpPr/>
            <p:nvPr/>
          </p:nvCxnSpPr>
          <p:spPr>
            <a:xfrm>
              <a:off x="6237513" y="6466114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0C02BB91-0A30-4E8A-BEB2-5965044A5165}"/>
              </a:ext>
            </a:extLst>
          </p:cNvPr>
          <p:cNvSpPr txBox="1"/>
          <p:nvPr/>
        </p:nvSpPr>
        <p:spPr>
          <a:xfrm>
            <a:off x="386607" y="2499893"/>
            <a:ext cx="491471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通过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缩进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表示层层嵌套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00EB909-7E3F-4C2B-92C6-CE1E13947E71}"/>
              </a:ext>
            </a:extLst>
          </p:cNvPr>
          <p:cNvSpPr txBox="1"/>
          <p:nvPr/>
        </p:nvSpPr>
        <p:spPr>
          <a:xfrm>
            <a:off x="386607" y="3142347"/>
            <a:ext cx="491471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一个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三角箭头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表示一个框的开始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A6D5B46-D490-4A8D-9F4B-96D1858464EE}"/>
              </a:ext>
            </a:extLst>
          </p:cNvPr>
          <p:cNvSpPr txBox="1"/>
          <p:nvPr/>
        </p:nvSpPr>
        <p:spPr>
          <a:xfrm>
            <a:off x="386607" y="3784801"/>
            <a:ext cx="491471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文本内容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一般都在最小的框里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6367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5" grpId="0"/>
      <p:bldP spid="36" grpId="0"/>
      <p:bldP spid="3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A95E36-29E6-4B75-B696-8DE38E13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5B3E64C-75B2-4C79-B94D-19F8F4C09E6F}"/>
              </a:ext>
            </a:extLst>
          </p:cNvPr>
          <p:cNvSpPr txBox="1"/>
          <p:nvPr/>
        </p:nvSpPr>
        <p:spPr>
          <a:xfrm>
            <a:off x="783773" y="2958832"/>
            <a:ext cx="602029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5800"/>
              </a:lnSpc>
              <a:defRPr sz="4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2. </a:t>
            </a:r>
            <a:r>
              <a:rPr lang="zh-CN" altLang="en-US" dirty="0"/>
              <a:t>爬虫技术基础</a:t>
            </a:r>
            <a:endParaRPr lang="en-US" altLang="zh-CN" dirty="0"/>
          </a:p>
          <a:p>
            <a:pPr algn="r"/>
            <a:r>
              <a:rPr lang="en-US" altLang="zh-CN" dirty="0"/>
              <a:t>——</a:t>
            </a:r>
            <a:r>
              <a:rPr lang="zh-CN" altLang="en-US" dirty="0"/>
              <a:t>网页结构进阶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CEFB646-8879-4024-94E9-F8430C038572}"/>
              </a:ext>
            </a:extLst>
          </p:cNvPr>
          <p:cNvSpPr/>
          <p:nvPr/>
        </p:nvSpPr>
        <p:spPr>
          <a:xfrm>
            <a:off x="7647807" y="2425648"/>
            <a:ext cx="4405422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我的第一个网页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基础结构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标题、段落、链接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区块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2.5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类与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</a:p>
        </p:txBody>
      </p:sp>
    </p:spTree>
    <p:extLst>
      <p:ext uri="{BB962C8B-B14F-4D97-AF65-F5344CB8AC3E}">
        <p14:creationId xmlns:p14="http://schemas.microsoft.com/office/powerpoint/2010/main" val="69704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网页结构进阶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我的第一个网页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HTML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7DF501B-68F3-472B-AE29-135258991CFF}"/>
              </a:ext>
            </a:extLst>
          </p:cNvPr>
          <p:cNvSpPr txBox="1"/>
          <p:nvPr/>
        </p:nvSpPr>
        <p:spPr>
          <a:xfrm>
            <a:off x="717238" y="2482978"/>
            <a:ext cx="11012803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HTML(</a:t>
            </a: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HyperText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Markup Language)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是一种用于编写网页的标准标记语言。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B7DCBB4-9BC6-4316-BC78-7724107E87CE}"/>
              </a:ext>
            </a:extLst>
          </p:cNvPr>
          <p:cNvGrpSpPr/>
          <p:nvPr/>
        </p:nvGrpSpPr>
        <p:grpSpPr>
          <a:xfrm>
            <a:off x="455140" y="3652887"/>
            <a:ext cx="11281719" cy="1802340"/>
            <a:chOff x="448322" y="2685927"/>
            <a:chExt cx="11281719" cy="1802340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7BDF731-DAA5-4001-8E6D-D5A89832C839}"/>
                </a:ext>
              </a:extLst>
            </p:cNvPr>
            <p:cNvSpPr/>
            <p:nvPr/>
          </p:nvSpPr>
          <p:spPr>
            <a:xfrm>
              <a:off x="448322" y="2685927"/>
              <a:ext cx="11281719" cy="180234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55D8D4D-9F0F-4068-8569-BC0E9E0E7E1E}"/>
                </a:ext>
              </a:extLst>
            </p:cNvPr>
            <p:cNvSpPr txBox="1"/>
            <p:nvPr/>
          </p:nvSpPr>
          <p:spPr>
            <a:xfrm>
              <a:off x="792001" y="2773020"/>
              <a:ext cx="6911236" cy="15960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&lt;!DOCTYPE html&gt;</a:t>
              </a:r>
            </a:p>
            <a:p>
              <a:pPr>
                <a:lnSpc>
                  <a:spcPts val="30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&lt;html&gt;</a:t>
              </a:r>
            </a:p>
            <a:p>
              <a:pPr>
                <a:lnSpc>
                  <a:spcPts val="30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&lt;p&gt;Welcom to Python for Finance&lt;/p&gt;</a:t>
              </a:r>
            </a:p>
            <a:p>
              <a:pPr>
                <a:lnSpc>
                  <a:spcPts val="30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&lt;/html&gt;</a:t>
              </a: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DA2A5DB7-8C26-460D-B8AF-F1F895670594}"/>
              </a:ext>
            </a:extLst>
          </p:cNvPr>
          <p:cNvSpPr txBox="1"/>
          <p:nvPr/>
        </p:nvSpPr>
        <p:spPr>
          <a:xfrm>
            <a:off x="386606" y="3033290"/>
            <a:ext cx="11642107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打开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Window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系统自带的“记事本”，输入如下内容：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BAA590E-F558-46F6-9A09-CECA10E68D6A}"/>
              </a:ext>
            </a:extLst>
          </p:cNvPr>
          <p:cNvSpPr txBox="1"/>
          <p:nvPr/>
        </p:nvSpPr>
        <p:spPr>
          <a:xfrm>
            <a:off x="386605" y="5571506"/>
            <a:ext cx="11642107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将输入的内容保存为文本文件（后缀名为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.txt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）后关闭，再将文件后缀名改为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.html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6F62B3-B0B6-46E2-B844-158C9FC32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3649" y="3969968"/>
            <a:ext cx="5223210" cy="1245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29860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3" grpId="0"/>
      <p:bldP spid="4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网页结构进阶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基础结构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固定写法、主体信息与标签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B7DCBB4-9BC6-4316-BC78-7724107E87CE}"/>
              </a:ext>
            </a:extLst>
          </p:cNvPr>
          <p:cNvGrpSpPr/>
          <p:nvPr/>
        </p:nvGrpSpPr>
        <p:grpSpPr>
          <a:xfrm>
            <a:off x="455140" y="3065059"/>
            <a:ext cx="11281719" cy="3606774"/>
            <a:chOff x="448322" y="2685927"/>
            <a:chExt cx="11281719" cy="3606774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7BDF731-DAA5-4001-8E6D-D5A89832C839}"/>
                </a:ext>
              </a:extLst>
            </p:cNvPr>
            <p:cNvSpPr/>
            <p:nvPr/>
          </p:nvSpPr>
          <p:spPr>
            <a:xfrm>
              <a:off x="448322" y="2685927"/>
              <a:ext cx="11281719" cy="360677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55D8D4D-9F0F-4068-8569-BC0E9E0E7E1E}"/>
                </a:ext>
              </a:extLst>
            </p:cNvPr>
            <p:cNvSpPr txBox="1"/>
            <p:nvPr/>
          </p:nvSpPr>
          <p:spPr>
            <a:xfrm>
              <a:off x="792001" y="2773020"/>
              <a:ext cx="4469867" cy="35196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&lt;!DOCTYPE html&gt;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&lt;html&gt;</a:t>
              </a: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&lt;body&gt;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	&lt;h1&gt;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&lt;/h1&gt;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	&lt;p&gt;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这是段落。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&lt;/p&gt;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&lt;/body&gt;</a:t>
              </a: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&lt;/html&gt;</a:t>
              </a: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DA2A5DB7-8C26-460D-B8AF-F1F895670594}"/>
              </a:ext>
            </a:extLst>
          </p:cNvPr>
          <p:cNvSpPr txBox="1"/>
          <p:nvPr/>
        </p:nvSpPr>
        <p:spPr>
          <a:xfrm>
            <a:off x="386606" y="2445462"/>
            <a:ext cx="11642107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用“记事本”打开刚才创建的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HTML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文件，修改内容如下：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EF96790-8715-4639-9213-8913D998D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364" y="3719620"/>
            <a:ext cx="6049985" cy="1885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D4B8843A-7B9C-40E0-B532-1FCD2A552A02}"/>
              </a:ext>
            </a:extLst>
          </p:cNvPr>
          <p:cNvGrpSpPr/>
          <p:nvPr/>
        </p:nvGrpSpPr>
        <p:grpSpPr>
          <a:xfrm>
            <a:off x="272143" y="3809710"/>
            <a:ext cx="526676" cy="2645518"/>
            <a:chOff x="6237513" y="2361884"/>
            <a:chExt cx="435430" cy="4104230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0937E0A1-E7F5-460A-9990-006E304F8062}"/>
                </a:ext>
              </a:extLst>
            </p:cNvPr>
            <p:cNvCxnSpPr/>
            <p:nvPr/>
          </p:nvCxnSpPr>
          <p:spPr>
            <a:xfrm>
              <a:off x="6237513" y="2361884"/>
              <a:ext cx="0" cy="4104230"/>
            </a:xfrm>
            <a:prstGeom prst="line">
              <a:avLst/>
            </a:prstGeom>
            <a:ln w="25400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CF68569-5ABF-4213-BB30-9638EFDD1695}"/>
                </a:ext>
              </a:extLst>
            </p:cNvPr>
            <p:cNvCxnSpPr/>
            <p:nvPr/>
          </p:nvCxnSpPr>
          <p:spPr>
            <a:xfrm>
              <a:off x="6248400" y="2362200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1E0D5271-9B2A-4AE3-A807-43DF505FE286}"/>
                </a:ext>
              </a:extLst>
            </p:cNvPr>
            <p:cNvCxnSpPr/>
            <p:nvPr/>
          </p:nvCxnSpPr>
          <p:spPr>
            <a:xfrm>
              <a:off x="6237513" y="6466114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0A4FEC67-563D-4937-A339-2E45CEFABA06}"/>
              </a:ext>
            </a:extLst>
          </p:cNvPr>
          <p:cNvGrpSpPr/>
          <p:nvPr/>
        </p:nvGrpSpPr>
        <p:grpSpPr>
          <a:xfrm>
            <a:off x="559419" y="4539344"/>
            <a:ext cx="305039" cy="1153883"/>
            <a:chOff x="6237513" y="2361884"/>
            <a:chExt cx="435430" cy="4104230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4B26A631-3543-49F7-858B-DEB59FBB8782}"/>
                </a:ext>
              </a:extLst>
            </p:cNvPr>
            <p:cNvCxnSpPr/>
            <p:nvPr/>
          </p:nvCxnSpPr>
          <p:spPr>
            <a:xfrm>
              <a:off x="6237513" y="2361884"/>
              <a:ext cx="0" cy="4104230"/>
            </a:xfrm>
            <a:prstGeom prst="line">
              <a:avLst/>
            </a:prstGeom>
            <a:ln w="25400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E7F65028-7FB4-415F-8936-CD9683C5E43D}"/>
                </a:ext>
              </a:extLst>
            </p:cNvPr>
            <p:cNvCxnSpPr/>
            <p:nvPr/>
          </p:nvCxnSpPr>
          <p:spPr>
            <a:xfrm>
              <a:off x="6248400" y="2362200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331945CD-2108-46F3-8807-B69D51CC1B4D}"/>
                </a:ext>
              </a:extLst>
            </p:cNvPr>
            <p:cNvCxnSpPr/>
            <p:nvPr/>
          </p:nvCxnSpPr>
          <p:spPr>
            <a:xfrm>
              <a:off x="6237513" y="6466114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4C4A9969-9611-4FE1-B7B4-A3E6C2865D2A}"/>
              </a:ext>
            </a:extLst>
          </p:cNvPr>
          <p:cNvGrpSpPr/>
          <p:nvPr/>
        </p:nvGrpSpPr>
        <p:grpSpPr>
          <a:xfrm>
            <a:off x="886230" y="4911993"/>
            <a:ext cx="398284" cy="422008"/>
            <a:chOff x="6237513" y="2361884"/>
            <a:chExt cx="435430" cy="4104230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1EF99FE3-5234-44E9-A619-D221B84464D5}"/>
                </a:ext>
              </a:extLst>
            </p:cNvPr>
            <p:cNvCxnSpPr/>
            <p:nvPr/>
          </p:nvCxnSpPr>
          <p:spPr>
            <a:xfrm>
              <a:off x="6237513" y="2361884"/>
              <a:ext cx="0" cy="4104230"/>
            </a:xfrm>
            <a:prstGeom prst="line">
              <a:avLst/>
            </a:prstGeom>
            <a:ln w="25400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59567CBF-AB8B-408E-9C5A-44CE0E1C8786}"/>
                </a:ext>
              </a:extLst>
            </p:cNvPr>
            <p:cNvCxnSpPr/>
            <p:nvPr/>
          </p:nvCxnSpPr>
          <p:spPr>
            <a:xfrm>
              <a:off x="6248400" y="2362200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718988BC-47F8-4AAE-BF3E-3118F3BD75C1}"/>
                </a:ext>
              </a:extLst>
            </p:cNvPr>
            <p:cNvCxnSpPr/>
            <p:nvPr/>
          </p:nvCxnSpPr>
          <p:spPr>
            <a:xfrm>
              <a:off x="6237513" y="6466114"/>
              <a:ext cx="424543" cy="0"/>
            </a:xfrm>
            <a:prstGeom prst="line">
              <a:avLst/>
            </a:prstGeom>
            <a:ln w="25400">
              <a:solidFill>
                <a:srgbClr val="FF00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5BBBB972-51A3-439A-931A-B7EC6F3847FD}"/>
              </a:ext>
            </a:extLst>
          </p:cNvPr>
          <p:cNvSpPr/>
          <p:nvPr/>
        </p:nvSpPr>
        <p:spPr>
          <a:xfrm>
            <a:off x="896188" y="3211081"/>
            <a:ext cx="2434841" cy="70777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FFCD238-3B04-46EE-8036-FED258FBD4B9}"/>
              </a:ext>
            </a:extLst>
          </p:cNvPr>
          <p:cNvSpPr/>
          <p:nvPr/>
        </p:nvSpPr>
        <p:spPr>
          <a:xfrm>
            <a:off x="924871" y="4340820"/>
            <a:ext cx="3185577" cy="15374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CD97A0C-459D-4E92-B7DF-0F18288016A0}"/>
              </a:ext>
            </a:extLst>
          </p:cNvPr>
          <p:cNvSpPr/>
          <p:nvPr/>
        </p:nvSpPr>
        <p:spPr>
          <a:xfrm>
            <a:off x="1806615" y="6263439"/>
            <a:ext cx="229014" cy="3835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849E9C3-D5B4-49DF-A872-2E51F3502498}"/>
              </a:ext>
            </a:extLst>
          </p:cNvPr>
          <p:cNvSpPr/>
          <p:nvPr/>
        </p:nvSpPr>
        <p:spPr>
          <a:xfrm>
            <a:off x="870445" y="6263437"/>
            <a:ext cx="229014" cy="3835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9049963-2B7A-4898-B647-486FF3A33911}"/>
              </a:ext>
            </a:extLst>
          </p:cNvPr>
          <p:cNvSpPr txBox="1"/>
          <p:nvPr/>
        </p:nvSpPr>
        <p:spPr>
          <a:xfrm>
            <a:off x="3514025" y="3331018"/>
            <a:ext cx="1232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固定写法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135210E-5C8E-4A0C-ABB8-23C5F4924100}"/>
              </a:ext>
            </a:extLst>
          </p:cNvPr>
          <p:cNvSpPr txBox="1"/>
          <p:nvPr/>
        </p:nvSpPr>
        <p:spPr>
          <a:xfrm>
            <a:off x="4236500" y="4868446"/>
            <a:ext cx="1232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主体信息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A598641-D662-4B60-A88D-612078283607}"/>
              </a:ext>
            </a:extLst>
          </p:cNvPr>
          <p:cNvSpPr txBox="1"/>
          <p:nvPr/>
        </p:nvSpPr>
        <p:spPr>
          <a:xfrm>
            <a:off x="2261960" y="6229939"/>
            <a:ext cx="1232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标签</a:t>
            </a:r>
          </a:p>
        </p:txBody>
      </p:sp>
    </p:spTree>
    <p:extLst>
      <p:ext uri="{BB962C8B-B14F-4D97-AF65-F5344CB8AC3E}">
        <p14:creationId xmlns:p14="http://schemas.microsoft.com/office/powerpoint/2010/main" val="122280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3" grpId="0"/>
      <p:bldP spid="28" grpId="0" animBg="1"/>
      <p:bldP spid="29" grpId="0" animBg="1"/>
      <p:bldP spid="30" grpId="0" animBg="1"/>
      <p:bldP spid="31" grpId="0" animBg="1"/>
      <p:bldP spid="5" grpId="0"/>
      <p:bldP spid="32" grpId="0"/>
      <p:bldP spid="3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网页结构进阶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标题、段落、链接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&lt;h&gt;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标签：定义标题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B7DCBB4-9BC6-4316-BC78-7724107E87CE}"/>
              </a:ext>
            </a:extLst>
          </p:cNvPr>
          <p:cNvGrpSpPr/>
          <p:nvPr/>
        </p:nvGrpSpPr>
        <p:grpSpPr>
          <a:xfrm>
            <a:off x="455140" y="3065059"/>
            <a:ext cx="11281719" cy="3606774"/>
            <a:chOff x="448322" y="2685927"/>
            <a:chExt cx="11281719" cy="3606774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7BDF731-DAA5-4001-8E6D-D5A89832C839}"/>
                </a:ext>
              </a:extLst>
            </p:cNvPr>
            <p:cNvSpPr/>
            <p:nvPr/>
          </p:nvSpPr>
          <p:spPr>
            <a:xfrm>
              <a:off x="448322" y="2685927"/>
              <a:ext cx="11281719" cy="360677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55D8D4D-9F0F-4068-8569-BC0E9E0E7E1E}"/>
                </a:ext>
              </a:extLst>
            </p:cNvPr>
            <p:cNvSpPr txBox="1"/>
            <p:nvPr/>
          </p:nvSpPr>
          <p:spPr>
            <a:xfrm>
              <a:off x="792001" y="2773020"/>
              <a:ext cx="4469867" cy="35196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&lt;!DOCTYPE html&gt;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&lt;html&gt;</a:t>
              </a: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&lt;body&gt;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	&lt;h1&gt;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1&lt;/h1&gt;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	&lt;h2&gt;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2&lt;/h2&gt;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&lt;/body&gt;</a:t>
              </a: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&lt;/html&gt;</a:t>
              </a: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DA2A5DB7-8C26-460D-B8AF-F1F895670594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标题通过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&lt;h1&gt;~&lt;h6&gt;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标签来定义，一般格式为：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&lt;h1&gt;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标题内容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&lt;/h1&gt;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FFCD238-3B04-46EE-8036-FED258FBD4B9}"/>
              </a:ext>
            </a:extLst>
          </p:cNvPr>
          <p:cNvSpPr/>
          <p:nvPr/>
        </p:nvSpPr>
        <p:spPr>
          <a:xfrm>
            <a:off x="1284514" y="4735285"/>
            <a:ext cx="2895600" cy="76200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0EAD8A-64E7-4808-9ABD-999F69C63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5632" y="3603856"/>
            <a:ext cx="6115050" cy="2132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BF2F193-F381-43F9-B465-D0E23F09234B}"/>
              </a:ext>
            </a:extLst>
          </p:cNvPr>
          <p:cNvSpPr/>
          <p:nvPr/>
        </p:nvSpPr>
        <p:spPr>
          <a:xfrm>
            <a:off x="5475632" y="6019636"/>
            <a:ext cx="44358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&lt;h1&gt;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的字号最大，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&lt;h6&gt;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的字号最小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6886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3" grpId="0"/>
      <p:bldP spid="29" grpId="0" animBg="1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网页结构进阶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标题、段落、链接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&lt;p&gt;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标签：定义段落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B7DCBB4-9BC6-4316-BC78-7724107E87CE}"/>
              </a:ext>
            </a:extLst>
          </p:cNvPr>
          <p:cNvGrpSpPr/>
          <p:nvPr/>
        </p:nvGrpSpPr>
        <p:grpSpPr>
          <a:xfrm>
            <a:off x="455140" y="3065058"/>
            <a:ext cx="11281719" cy="3686926"/>
            <a:chOff x="448322" y="2685926"/>
            <a:chExt cx="11281719" cy="3686926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7BDF731-DAA5-4001-8E6D-D5A89832C839}"/>
                </a:ext>
              </a:extLst>
            </p:cNvPr>
            <p:cNvSpPr/>
            <p:nvPr/>
          </p:nvSpPr>
          <p:spPr>
            <a:xfrm>
              <a:off x="448322" y="2685926"/>
              <a:ext cx="11281719" cy="368692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55D8D4D-9F0F-4068-8569-BC0E9E0E7E1E}"/>
                </a:ext>
              </a:extLst>
            </p:cNvPr>
            <p:cNvSpPr txBox="1"/>
            <p:nvPr/>
          </p:nvSpPr>
          <p:spPr>
            <a:xfrm>
              <a:off x="792001" y="2773020"/>
              <a:ext cx="4469867" cy="3599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&lt;!DOCTYPE html&gt;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&lt;html&gt;</a:t>
              </a:r>
            </a:p>
            <a:p>
              <a:pPr>
                <a:lnSpc>
                  <a:spcPts val="2500"/>
                </a:lnSpc>
              </a:pP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&lt;body&gt;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	&lt;h1&gt;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1&lt;/h1&gt;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&lt;p&gt;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下的段落。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&lt;/p&gt;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	&lt;h2&gt;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2&lt;/h2&gt;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&lt;p&gt;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2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下的段落。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&lt;/p&gt;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&lt;/body&gt;</a:t>
              </a:r>
            </a:p>
            <a:p>
              <a:pPr>
                <a:lnSpc>
                  <a:spcPts val="2500"/>
                </a:lnSpc>
              </a:pP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&lt;/html&gt;</a:t>
              </a: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DA2A5DB7-8C26-460D-B8AF-F1F895670594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段落通过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&lt;p&gt;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标签来定义，一般格式为：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&lt;p&gt;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段落内容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&lt;/p&gt;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FFCD238-3B04-46EE-8036-FED258FBD4B9}"/>
              </a:ext>
            </a:extLst>
          </p:cNvPr>
          <p:cNvSpPr/>
          <p:nvPr/>
        </p:nvSpPr>
        <p:spPr>
          <a:xfrm>
            <a:off x="1317171" y="4761567"/>
            <a:ext cx="3831772" cy="3592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88E0DED-5E3F-4C93-A51E-54EDA0B9F24B}"/>
              </a:ext>
            </a:extLst>
          </p:cNvPr>
          <p:cNvSpPr/>
          <p:nvPr/>
        </p:nvSpPr>
        <p:spPr>
          <a:xfrm>
            <a:off x="1317171" y="5392939"/>
            <a:ext cx="3831772" cy="3592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993A70A-31AF-40B7-BB15-3BD214315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7038" y="3375527"/>
            <a:ext cx="5823771" cy="28884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91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9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网页结构进阶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标题、段落、链接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&lt;a&gt;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标签：定义链接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B7DCBB4-9BC6-4316-BC78-7724107E87CE}"/>
              </a:ext>
            </a:extLst>
          </p:cNvPr>
          <p:cNvGrpSpPr/>
          <p:nvPr/>
        </p:nvGrpSpPr>
        <p:grpSpPr>
          <a:xfrm>
            <a:off x="455140" y="3065058"/>
            <a:ext cx="11281719" cy="3686926"/>
            <a:chOff x="448322" y="2685926"/>
            <a:chExt cx="11281719" cy="3686926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7BDF731-DAA5-4001-8E6D-D5A89832C839}"/>
                </a:ext>
              </a:extLst>
            </p:cNvPr>
            <p:cNvSpPr/>
            <p:nvPr/>
          </p:nvSpPr>
          <p:spPr>
            <a:xfrm>
              <a:off x="448322" y="2685926"/>
              <a:ext cx="11281719" cy="368692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55D8D4D-9F0F-4068-8569-BC0E9E0E7E1E}"/>
                </a:ext>
              </a:extLst>
            </p:cNvPr>
            <p:cNvSpPr txBox="1"/>
            <p:nvPr/>
          </p:nvSpPr>
          <p:spPr>
            <a:xfrm>
              <a:off x="792001" y="2773020"/>
              <a:ext cx="9281352" cy="3599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&lt;!DOCTYPE html&gt;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&lt;html&gt;</a:t>
              </a:r>
            </a:p>
            <a:p>
              <a:pPr>
                <a:lnSpc>
                  <a:spcPts val="2500"/>
                </a:lnSpc>
              </a:pP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&lt;body&gt;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	&lt;h1&gt;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1&lt;/h1&gt;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&lt;p&gt;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下的段落。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&lt;/p&gt;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	&lt;h2&gt;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2&lt;/h2&gt;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&lt;a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="https://www.baidu.com"&gt;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这是带链接的内容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&lt;/a&gt;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&lt;/body&gt;</a:t>
              </a:r>
            </a:p>
            <a:p>
              <a:pPr>
                <a:lnSpc>
                  <a:spcPts val="2500"/>
                </a:lnSpc>
              </a:pP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&lt;/html&gt;</a:t>
              </a: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DA2A5DB7-8C26-460D-B8AF-F1F895670594}"/>
              </a:ext>
            </a:extLst>
          </p:cNvPr>
          <p:cNvSpPr txBox="1"/>
          <p:nvPr/>
        </p:nvSpPr>
        <p:spPr>
          <a:xfrm>
            <a:off x="386606" y="2445462"/>
            <a:ext cx="11341351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链接通过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&lt;a&gt;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标签来定义，一般格式为：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&lt;a </a:t>
            </a: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href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="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链接地址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"&gt;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文本内容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&lt;/a&gt;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88E0DED-5E3F-4C93-A51E-54EDA0B9F24B}"/>
              </a:ext>
            </a:extLst>
          </p:cNvPr>
          <p:cNvSpPr/>
          <p:nvPr/>
        </p:nvSpPr>
        <p:spPr>
          <a:xfrm>
            <a:off x="1317171" y="5392939"/>
            <a:ext cx="7576458" cy="3592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7A4A19A-65EE-4615-BF38-08E475E3DA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35"/>
          <a:stretch/>
        </p:blipFill>
        <p:spPr>
          <a:xfrm>
            <a:off x="5914239" y="3389282"/>
            <a:ext cx="5609572" cy="29319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7685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8D0902-F8D8-4E1D-A38E-AA4CE90A0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C2E673-C867-43F2-98B3-568178EB6108}"/>
              </a:ext>
            </a:extLst>
          </p:cNvPr>
          <p:cNvSpPr txBox="1"/>
          <p:nvPr/>
        </p:nvSpPr>
        <p:spPr>
          <a:xfrm>
            <a:off x="2242575" y="1985236"/>
            <a:ext cx="8124340" cy="1830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“工欲善其事，必先利其器。”</a:t>
            </a:r>
            <a:endParaRPr lang="en-US" altLang="zh-CN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论语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卫灵公</a:t>
            </a:r>
          </a:p>
        </p:txBody>
      </p:sp>
    </p:spTree>
    <p:extLst>
      <p:ext uri="{BB962C8B-B14F-4D97-AF65-F5344CB8AC3E}">
        <p14:creationId xmlns:p14="http://schemas.microsoft.com/office/powerpoint/2010/main" val="3420765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网页结构进阶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标题、段落、链接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&lt;a&gt;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标签：定义链接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B7DCBB4-9BC6-4316-BC78-7724107E87CE}"/>
              </a:ext>
            </a:extLst>
          </p:cNvPr>
          <p:cNvGrpSpPr/>
          <p:nvPr/>
        </p:nvGrpSpPr>
        <p:grpSpPr>
          <a:xfrm>
            <a:off x="455140" y="3065058"/>
            <a:ext cx="11281719" cy="3686926"/>
            <a:chOff x="448322" y="2685926"/>
            <a:chExt cx="11281719" cy="3686926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7BDF731-DAA5-4001-8E6D-D5A89832C839}"/>
                </a:ext>
              </a:extLst>
            </p:cNvPr>
            <p:cNvSpPr/>
            <p:nvPr/>
          </p:nvSpPr>
          <p:spPr>
            <a:xfrm>
              <a:off x="448322" y="2685926"/>
              <a:ext cx="11281719" cy="368692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55D8D4D-9F0F-4068-8569-BC0E9E0E7E1E}"/>
                </a:ext>
              </a:extLst>
            </p:cNvPr>
            <p:cNvSpPr txBox="1"/>
            <p:nvPr/>
          </p:nvSpPr>
          <p:spPr>
            <a:xfrm>
              <a:off x="792000" y="2773020"/>
              <a:ext cx="10402581" cy="3599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&lt;!DOCTYPE html&gt;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&lt;html&gt;</a:t>
              </a:r>
            </a:p>
            <a:p>
              <a:pPr>
                <a:lnSpc>
                  <a:spcPts val="2500"/>
                </a:lnSpc>
              </a:pP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&lt;body&gt;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	&lt;h1&gt;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1&lt;/h1&gt;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&lt;p&gt;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下的段落。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&lt;/p&gt;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	&lt;h2&gt;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这是标题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2&lt;/h2&gt;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&lt;a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="https://www.baidu.com" target=_blank&gt;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这是带链接的内容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&lt;/a&gt;</a:t>
              </a: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&lt;/body&gt;</a:t>
              </a:r>
            </a:p>
            <a:p>
              <a:pPr>
                <a:lnSpc>
                  <a:spcPts val="2500"/>
                </a:lnSpc>
              </a:pP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5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&lt;/html&gt;</a:t>
              </a: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DA2A5DB7-8C26-460D-B8AF-F1F895670594}"/>
              </a:ext>
            </a:extLst>
          </p:cNvPr>
          <p:cNvSpPr txBox="1"/>
          <p:nvPr/>
        </p:nvSpPr>
        <p:spPr>
          <a:xfrm>
            <a:off x="386606" y="2445462"/>
            <a:ext cx="11341351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链接通过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&lt;a&gt;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标签来定义，一般格式为：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&lt;a </a:t>
            </a:r>
            <a:r>
              <a:rPr lang="en-US" altLang="zh-CN" sz="24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href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="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链接地址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"&gt;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文本内容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&lt;/a&gt;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88E0DED-5E3F-4C93-A51E-54EDA0B9F24B}"/>
              </a:ext>
            </a:extLst>
          </p:cNvPr>
          <p:cNvSpPr/>
          <p:nvPr/>
        </p:nvSpPr>
        <p:spPr>
          <a:xfrm>
            <a:off x="5791199" y="5392939"/>
            <a:ext cx="1883230" cy="3592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3013B33-17EE-44CA-A8E8-5E0E05E3C0F7}"/>
              </a:ext>
            </a:extLst>
          </p:cNvPr>
          <p:cNvSpPr/>
          <p:nvPr/>
        </p:nvSpPr>
        <p:spPr>
          <a:xfrm>
            <a:off x="5584371" y="5934138"/>
            <a:ext cx="249299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在新标签页打开链接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31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网页结构进阶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标题、段落、链接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其他标签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A2A5DB7-8C26-460D-B8AF-F1F895670594}"/>
              </a:ext>
            </a:extLst>
          </p:cNvPr>
          <p:cNvSpPr txBox="1"/>
          <p:nvPr/>
        </p:nvSpPr>
        <p:spPr>
          <a:xfrm>
            <a:off x="386606" y="2445462"/>
            <a:ext cx="11341351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&lt;table&gt;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标签：定义表格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&lt;li&gt;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标签：定义序号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img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&gt;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标签：定义图片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&lt;script&gt;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标签：定义样式</a:t>
            </a:r>
          </a:p>
        </p:txBody>
      </p:sp>
    </p:spTree>
    <p:extLst>
      <p:ext uri="{BB962C8B-B14F-4D97-AF65-F5344CB8AC3E}">
        <p14:creationId xmlns:p14="http://schemas.microsoft.com/office/powerpoint/2010/main" val="242083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网页结构进阶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区块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A2A5DB7-8C26-460D-B8AF-F1F895670594}"/>
              </a:ext>
            </a:extLst>
          </p:cNvPr>
          <p:cNvSpPr txBox="1"/>
          <p:nvPr/>
        </p:nvSpPr>
        <p:spPr>
          <a:xfrm>
            <a:off x="386607" y="2445462"/>
            <a:ext cx="5156597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区块通过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&lt;div&gt;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标签来定义，一般格式为：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&lt;div&gt;xxx&lt;/div&gt;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282226C-6758-4669-967E-2BED184E6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524" y="2445462"/>
            <a:ext cx="5948373" cy="40029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43BC5D8B-5DBD-405E-8CC2-D6B504CE92FC}"/>
              </a:ext>
            </a:extLst>
          </p:cNvPr>
          <p:cNvSpPr/>
          <p:nvPr/>
        </p:nvSpPr>
        <p:spPr>
          <a:xfrm>
            <a:off x="6161315" y="2434576"/>
            <a:ext cx="2307771" cy="2481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F5DD6F1-0358-4BB7-929C-FAC0E9404898}"/>
              </a:ext>
            </a:extLst>
          </p:cNvPr>
          <p:cNvSpPr/>
          <p:nvPr/>
        </p:nvSpPr>
        <p:spPr>
          <a:xfrm>
            <a:off x="6161314" y="5351948"/>
            <a:ext cx="2895602" cy="109644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3D0DACE-E1A2-42EE-AF01-CFC3E2319398}"/>
              </a:ext>
            </a:extLst>
          </p:cNvPr>
          <p:cNvSpPr/>
          <p:nvPr/>
        </p:nvSpPr>
        <p:spPr>
          <a:xfrm>
            <a:off x="6324599" y="4715798"/>
            <a:ext cx="3145974" cy="2481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7DCA778-3290-4B1A-83B2-B90DA6227F53}"/>
              </a:ext>
            </a:extLst>
          </p:cNvPr>
          <p:cNvSpPr txBox="1"/>
          <p:nvPr/>
        </p:nvSpPr>
        <p:spPr>
          <a:xfrm>
            <a:off x="386604" y="3599348"/>
            <a:ext cx="5275832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&lt;div&gt;xxx&lt;/div&gt;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起到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分区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的作用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CBC486C-1BEF-4CA7-B0B4-CC24E0CE04E4}"/>
              </a:ext>
            </a:extLst>
          </p:cNvPr>
          <p:cNvSpPr txBox="1"/>
          <p:nvPr/>
        </p:nvSpPr>
        <p:spPr>
          <a:xfrm>
            <a:off x="386604" y="4165407"/>
            <a:ext cx="5156600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在每个区块中还可以继续使用区块进行进一步分区</a:t>
            </a:r>
          </a:p>
        </p:txBody>
      </p:sp>
    </p:spTree>
    <p:extLst>
      <p:ext uri="{BB962C8B-B14F-4D97-AF65-F5344CB8AC3E}">
        <p14:creationId xmlns:p14="http://schemas.microsoft.com/office/powerpoint/2010/main" val="72193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3" grpId="0"/>
      <p:bldP spid="12" grpId="0" animBg="1"/>
      <p:bldP spid="13" grpId="0" animBg="1"/>
      <p:bldP spid="14" grpId="0" animBg="1"/>
      <p:bldP spid="15" grpId="0"/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2.5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网页结构进阶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类与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类（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class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A2A5DB7-8C26-460D-B8AF-F1F895670594}"/>
              </a:ext>
            </a:extLst>
          </p:cNvPr>
          <p:cNvSpPr txBox="1"/>
          <p:nvPr/>
        </p:nvSpPr>
        <p:spPr>
          <a:xfrm>
            <a:off x="386607" y="2445462"/>
            <a:ext cx="5156597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类表示某一类内容，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写在标签里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282226C-6758-4669-967E-2BED184E6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524" y="2445462"/>
            <a:ext cx="5948373" cy="40029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43BC5D8B-5DBD-405E-8CC2-D6B504CE92FC}"/>
              </a:ext>
            </a:extLst>
          </p:cNvPr>
          <p:cNvSpPr/>
          <p:nvPr/>
        </p:nvSpPr>
        <p:spPr>
          <a:xfrm>
            <a:off x="6564086" y="2401918"/>
            <a:ext cx="1284514" cy="2481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3D0DACE-E1A2-42EE-AF01-CFC3E2319398}"/>
              </a:ext>
            </a:extLst>
          </p:cNvPr>
          <p:cNvSpPr/>
          <p:nvPr/>
        </p:nvSpPr>
        <p:spPr>
          <a:xfrm>
            <a:off x="6705599" y="4715798"/>
            <a:ext cx="2068287" cy="2481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7DCA778-3290-4B1A-83B2-B90DA6227F53}"/>
              </a:ext>
            </a:extLst>
          </p:cNvPr>
          <p:cNvSpPr txBox="1"/>
          <p:nvPr/>
        </p:nvSpPr>
        <p:spPr>
          <a:xfrm>
            <a:off x="386604" y="3053586"/>
            <a:ext cx="5275832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class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起到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划分类别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的作用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8279C2D-68E4-4784-BEE4-B45BC3E6B669}"/>
              </a:ext>
            </a:extLst>
          </p:cNvPr>
          <p:cNvSpPr/>
          <p:nvPr/>
        </p:nvSpPr>
        <p:spPr>
          <a:xfrm>
            <a:off x="6618512" y="2641406"/>
            <a:ext cx="1284514" cy="2481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758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3" grpId="0"/>
      <p:bldP spid="12" grpId="0" animBg="1"/>
      <p:bldP spid="14" grpId="0" animBg="1"/>
      <p:bldP spid="15" grpId="0"/>
      <p:bldP spid="1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2.5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网页结构进阶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类与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id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A2A5DB7-8C26-460D-B8AF-F1F895670594}"/>
              </a:ext>
            </a:extLst>
          </p:cNvPr>
          <p:cNvSpPr txBox="1"/>
          <p:nvPr/>
        </p:nvSpPr>
        <p:spPr>
          <a:xfrm>
            <a:off x="386607" y="2445462"/>
            <a:ext cx="5156597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表示某一种元素，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写在标签里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282226C-6758-4669-967E-2BED184E6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524" y="2445462"/>
            <a:ext cx="5948373" cy="40029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43BC5D8B-5DBD-405E-8CC2-D6B504CE92FC}"/>
              </a:ext>
            </a:extLst>
          </p:cNvPr>
          <p:cNvSpPr/>
          <p:nvPr/>
        </p:nvSpPr>
        <p:spPr>
          <a:xfrm>
            <a:off x="7815944" y="2412804"/>
            <a:ext cx="566056" cy="2481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3D0DACE-E1A2-42EE-AF01-CFC3E2319398}"/>
              </a:ext>
            </a:extLst>
          </p:cNvPr>
          <p:cNvSpPr/>
          <p:nvPr/>
        </p:nvSpPr>
        <p:spPr>
          <a:xfrm>
            <a:off x="7805061" y="5367466"/>
            <a:ext cx="576940" cy="107003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7DCA778-3290-4B1A-83B2-B90DA6227F53}"/>
              </a:ext>
            </a:extLst>
          </p:cNvPr>
          <p:cNvSpPr txBox="1"/>
          <p:nvPr/>
        </p:nvSpPr>
        <p:spPr>
          <a:xfrm>
            <a:off x="386604" y="3053586"/>
            <a:ext cx="5275832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起到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更加严格地区分不同元素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的作用</a:t>
            </a:r>
          </a:p>
        </p:txBody>
      </p:sp>
    </p:spTree>
    <p:extLst>
      <p:ext uri="{BB962C8B-B14F-4D97-AF65-F5344CB8AC3E}">
        <p14:creationId xmlns:p14="http://schemas.microsoft.com/office/powerpoint/2010/main" val="2332472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3" grpId="0"/>
      <p:bldP spid="12" grpId="0" animBg="1"/>
      <p:bldP spid="14" grpId="0" animBg="1"/>
      <p:bldP spid="1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A95E36-29E6-4B75-B696-8DE38E13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5B3E64C-75B2-4C79-B94D-19F8F4C09E6F}"/>
              </a:ext>
            </a:extLst>
          </p:cNvPr>
          <p:cNvSpPr txBox="1"/>
          <p:nvPr/>
        </p:nvSpPr>
        <p:spPr>
          <a:xfrm>
            <a:off x="544286" y="2958832"/>
            <a:ext cx="657497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5800"/>
              </a:lnSpc>
              <a:defRPr sz="4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3. </a:t>
            </a:r>
            <a:r>
              <a:rPr lang="zh-CN" altLang="en-US" dirty="0"/>
              <a:t>小试牛刀</a:t>
            </a:r>
            <a:endParaRPr lang="en-US" altLang="zh-CN" dirty="0"/>
          </a:p>
          <a:p>
            <a:r>
              <a:rPr lang="en-US" altLang="zh-CN" dirty="0"/>
              <a:t>——</a:t>
            </a:r>
            <a:r>
              <a:rPr lang="zh-CN" altLang="en-US" dirty="0"/>
              <a:t>百度新闻源代码获取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CEFB646-8879-4024-94E9-F8430C038572}"/>
              </a:ext>
            </a:extLst>
          </p:cNvPr>
          <p:cNvSpPr/>
          <p:nvPr/>
        </p:nvSpPr>
        <p:spPr>
          <a:xfrm>
            <a:off x="7517179" y="2958832"/>
            <a:ext cx="4405422" cy="1308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获取网页源代码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分析网页源代码</a:t>
            </a:r>
          </a:p>
        </p:txBody>
      </p:sp>
    </p:spTree>
    <p:extLst>
      <p:ext uri="{BB962C8B-B14F-4D97-AF65-F5344CB8AC3E}">
        <p14:creationId xmlns:p14="http://schemas.microsoft.com/office/powerpoint/2010/main" val="38710527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09032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百度新闻源代码获取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获取网页源代码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获取网址信息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AF48A5A-6A4A-4AB4-8A10-C819D28D4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619" y="2693655"/>
            <a:ext cx="9607924" cy="2953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A8BDEED9-4AEB-4FF4-AD76-12767E1A1430}"/>
              </a:ext>
            </a:extLst>
          </p:cNvPr>
          <p:cNvSpPr/>
          <p:nvPr/>
        </p:nvSpPr>
        <p:spPr>
          <a:xfrm>
            <a:off x="2547258" y="3098134"/>
            <a:ext cx="4789713" cy="33086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8C0209B-841A-4173-8A62-DDD67ADE4B26}"/>
              </a:ext>
            </a:extLst>
          </p:cNvPr>
          <p:cNvSpPr/>
          <p:nvPr/>
        </p:nvSpPr>
        <p:spPr>
          <a:xfrm>
            <a:off x="820675" y="5804031"/>
            <a:ext cx="10909366" cy="961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https://www.baidu.com/s?rtt=1&amp;bsst=1&amp;cl=2&amp;tn=news&amp;word=%E9%98%BF%E9%87%8C%E5%B7%B4%E5%B7%B4</a:t>
            </a:r>
          </a:p>
        </p:txBody>
      </p:sp>
    </p:spTree>
    <p:extLst>
      <p:ext uri="{BB962C8B-B14F-4D97-AF65-F5344CB8AC3E}">
        <p14:creationId xmlns:p14="http://schemas.microsoft.com/office/powerpoint/2010/main" val="320981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09032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百度新闻源代码获取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获取网页源代码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使用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Requests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库获取百度新闻的网页源代码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205DAE6-BF59-472A-B201-197AF5A58964}"/>
              </a:ext>
            </a:extLst>
          </p:cNvPr>
          <p:cNvGrpSpPr/>
          <p:nvPr/>
        </p:nvGrpSpPr>
        <p:grpSpPr>
          <a:xfrm>
            <a:off x="455140" y="2596974"/>
            <a:ext cx="11281719" cy="3020055"/>
            <a:chOff x="448322" y="2685927"/>
            <a:chExt cx="11281719" cy="3020055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7D2ABAFE-8F80-4A2A-B41D-A1C25D2B2200}"/>
                </a:ext>
              </a:extLst>
            </p:cNvPr>
            <p:cNvSpPr/>
            <p:nvPr/>
          </p:nvSpPr>
          <p:spPr>
            <a:xfrm>
              <a:off x="448322" y="2685927"/>
              <a:ext cx="11281719" cy="302005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26896B9B-7061-49BC-8529-3339C386F51C}"/>
                </a:ext>
              </a:extLst>
            </p:cNvPr>
            <p:cNvSpPr txBox="1"/>
            <p:nvPr/>
          </p:nvSpPr>
          <p:spPr>
            <a:xfrm>
              <a:off x="792001" y="2773020"/>
              <a:ext cx="7125981" cy="27502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requests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'https://www.baidu.com/s?rtt=1&amp;bsst=1&amp;cl=2&amp;tn=news&amp;word=%E9%98%BF%E9%87%8C%E5%B7%B4%E5%B7%B4'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).text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print(res)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E1BC7B4-4140-453F-B701-2DAECCF8C93D}"/>
                </a:ext>
              </a:extLst>
            </p:cNvPr>
            <p:cNvSpPr txBox="1"/>
            <p:nvPr/>
          </p:nvSpPr>
          <p:spPr>
            <a:xfrm>
              <a:off x="8082549" y="2777429"/>
              <a:ext cx="3521442" cy="27502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设置网址为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获得网址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源代码信息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4709ED7B-04AB-4E6F-BB59-684F995BFEE2}"/>
              </a:ext>
            </a:extLst>
          </p:cNvPr>
          <p:cNvSpPr/>
          <p:nvPr/>
        </p:nvSpPr>
        <p:spPr>
          <a:xfrm>
            <a:off x="945834" y="3522121"/>
            <a:ext cx="1013591" cy="3205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4D02BD4-DC98-48EC-AF4F-86A41131A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3829" y="4305860"/>
            <a:ext cx="5053030" cy="2431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0E392F7-6BDE-4D04-AD43-0DD21E978F4E}"/>
              </a:ext>
            </a:extLst>
          </p:cNvPr>
          <p:cNvSpPr/>
          <p:nvPr/>
        </p:nvSpPr>
        <p:spPr>
          <a:xfrm>
            <a:off x="1610298" y="4680710"/>
            <a:ext cx="1596198" cy="3205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64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0" grpId="0" animBg="1"/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09032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百度新闻源代码获取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获取网页源代码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使用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Requests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库获取百度新闻的网页源代码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205DAE6-BF59-472A-B201-197AF5A58964}"/>
              </a:ext>
            </a:extLst>
          </p:cNvPr>
          <p:cNvGrpSpPr/>
          <p:nvPr/>
        </p:nvGrpSpPr>
        <p:grpSpPr>
          <a:xfrm>
            <a:off x="455140" y="2596974"/>
            <a:ext cx="11281719" cy="4075969"/>
            <a:chOff x="448322" y="2685927"/>
            <a:chExt cx="11281719" cy="4075969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7D2ABAFE-8F80-4A2A-B41D-A1C25D2B2200}"/>
                </a:ext>
              </a:extLst>
            </p:cNvPr>
            <p:cNvSpPr/>
            <p:nvPr/>
          </p:nvSpPr>
          <p:spPr>
            <a:xfrm>
              <a:off x="448322" y="2685927"/>
              <a:ext cx="11281719" cy="40759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26896B9B-7061-49BC-8529-3339C386F51C}"/>
                </a:ext>
              </a:extLst>
            </p:cNvPr>
            <p:cNvSpPr txBox="1"/>
            <p:nvPr/>
          </p:nvSpPr>
          <p:spPr>
            <a:xfrm>
              <a:off x="792001" y="2773020"/>
              <a:ext cx="7125981" cy="3904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requests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headers = {'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User-Agent':'Mozilla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/5.0 (Windows NT 10.0; Win64; x64)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AppleWebKit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/537.36 (KHTML, like Gecko) Chrome/80.0.3987.162 Safari/537.36'}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'https://www.baidu.com/s?rtt=1&amp;bsst=1&amp;cl=2&amp;tn=news&amp;word=%E9%98%BF%E9%87%8C%E5%B7%B4%E5%B7%B4'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requests.get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headers=headers).text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print(res)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E1BC7B4-4140-453F-B701-2DAECCF8C93D}"/>
                </a:ext>
              </a:extLst>
            </p:cNvPr>
            <p:cNvSpPr txBox="1"/>
            <p:nvPr/>
          </p:nvSpPr>
          <p:spPr>
            <a:xfrm>
              <a:off x="8082549" y="2777429"/>
              <a:ext cx="3521442" cy="3904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requests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设置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headers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参数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设置网址为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获得网址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输出网址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url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源代码信息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4709ED7B-04AB-4E6F-BB59-684F995BFEE2}"/>
              </a:ext>
            </a:extLst>
          </p:cNvPr>
          <p:cNvSpPr/>
          <p:nvPr/>
        </p:nvSpPr>
        <p:spPr>
          <a:xfrm>
            <a:off x="832231" y="3108465"/>
            <a:ext cx="6842197" cy="11696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2D3F23E-A6BF-4532-A716-07264E20125D}"/>
              </a:ext>
            </a:extLst>
          </p:cNvPr>
          <p:cNvSpPr/>
          <p:nvPr/>
        </p:nvSpPr>
        <p:spPr>
          <a:xfrm>
            <a:off x="3770534" y="5775468"/>
            <a:ext cx="2227496" cy="360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98D4E81-469C-4300-A75C-484DF29D94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36"/>
          <a:stretch/>
        </p:blipFill>
        <p:spPr>
          <a:xfrm>
            <a:off x="6983884" y="3341914"/>
            <a:ext cx="4752975" cy="33710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0674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0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109032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百度新闻源代码获取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获取网页源代码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headers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参数设定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205DAE6-BF59-472A-B201-197AF5A58964}"/>
              </a:ext>
            </a:extLst>
          </p:cNvPr>
          <p:cNvGrpSpPr/>
          <p:nvPr/>
        </p:nvGrpSpPr>
        <p:grpSpPr>
          <a:xfrm>
            <a:off x="455140" y="2596975"/>
            <a:ext cx="11281719" cy="1354540"/>
            <a:chOff x="448322" y="2685927"/>
            <a:chExt cx="11281719" cy="3020055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7D2ABAFE-8F80-4A2A-B41D-A1C25D2B2200}"/>
                </a:ext>
              </a:extLst>
            </p:cNvPr>
            <p:cNvSpPr/>
            <p:nvPr/>
          </p:nvSpPr>
          <p:spPr>
            <a:xfrm>
              <a:off x="448322" y="2685927"/>
              <a:ext cx="11281719" cy="302005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26896B9B-7061-49BC-8529-3339C386F51C}"/>
                </a:ext>
              </a:extLst>
            </p:cNvPr>
            <p:cNvSpPr txBox="1"/>
            <p:nvPr/>
          </p:nvSpPr>
          <p:spPr>
            <a:xfrm>
              <a:off x="792001" y="2773020"/>
              <a:ext cx="7125981" cy="1211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headers = {'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User-Agent':'Mozilla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/5.0 (Windows NT 10.0; Win64; x64)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AppleWebKit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/537.36 (KHTML, like Gecko) Chrome/80.0.3987.162 Safari/537.36'}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E1BC7B4-4140-453F-B701-2DAECCF8C93D}"/>
                </a:ext>
              </a:extLst>
            </p:cNvPr>
            <p:cNvSpPr txBox="1"/>
            <p:nvPr/>
          </p:nvSpPr>
          <p:spPr>
            <a:xfrm>
              <a:off x="8082549" y="2777429"/>
              <a:ext cx="3521442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设置</a:t>
              </a:r>
              <a:r>
                <a:rPr lang="en-US" altLang="zh-CN" sz="2000" b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headers</a:t>
              </a:r>
              <a:r>
                <a:rPr lang="zh-CN" altLang="en-US" sz="2000" b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参数</a:t>
              </a:r>
              <a:endPara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4709ED7B-04AB-4E6F-BB59-684F995BFEE2}"/>
              </a:ext>
            </a:extLst>
          </p:cNvPr>
          <p:cNvSpPr/>
          <p:nvPr/>
        </p:nvSpPr>
        <p:spPr>
          <a:xfrm>
            <a:off x="2415406" y="2697847"/>
            <a:ext cx="1449023" cy="35015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115B93E-97DD-4F7B-9CD7-DCB96F10EE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413"/>
          <a:stretch/>
        </p:blipFill>
        <p:spPr>
          <a:xfrm>
            <a:off x="728313" y="4151127"/>
            <a:ext cx="10735374" cy="246545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6319DB19-309D-4930-82CC-F5D017360558}"/>
              </a:ext>
            </a:extLst>
          </p:cNvPr>
          <p:cNvSpPr/>
          <p:nvPr/>
        </p:nvSpPr>
        <p:spPr>
          <a:xfrm>
            <a:off x="2829064" y="4539342"/>
            <a:ext cx="1340166" cy="2401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1B0733A-AF0D-4411-89C5-24B2EE4CDD51}"/>
              </a:ext>
            </a:extLst>
          </p:cNvPr>
          <p:cNvSpPr/>
          <p:nvPr/>
        </p:nvSpPr>
        <p:spPr>
          <a:xfrm>
            <a:off x="4303140" y="6299492"/>
            <a:ext cx="5004145" cy="3651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45BE2E5-DEB9-4306-B2E7-6F8D08AAD47E}"/>
              </a:ext>
            </a:extLst>
          </p:cNvPr>
          <p:cNvSpPr txBox="1"/>
          <p:nvPr/>
        </p:nvSpPr>
        <p:spPr>
          <a:xfrm>
            <a:off x="4381335" y="4466225"/>
            <a:ext cx="2677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about:version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6606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0" grpId="0" animBg="1"/>
      <p:bldP spid="12" grpId="0" animBg="1"/>
      <p:bldP spid="13" grpId="0" animBg="1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A95E36-29E6-4B75-B696-8DE38E13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5B3E64C-75B2-4C79-B94D-19F8F4C09E6F}"/>
              </a:ext>
            </a:extLst>
          </p:cNvPr>
          <p:cNvSpPr txBox="1"/>
          <p:nvPr/>
        </p:nvSpPr>
        <p:spPr>
          <a:xfrm>
            <a:off x="783773" y="2958832"/>
            <a:ext cx="6020292" cy="1528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800"/>
              </a:lnSpc>
            </a:pP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爬虫技术基础</a:t>
            </a:r>
            <a:endParaRPr lang="en-US" altLang="zh-CN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ts val="5800"/>
              </a:lnSpc>
            </a:pP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网页结构基础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0BFCDA5-693A-4015-B9C4-1E759DD52C6D}"/>
              </a:ext>
            </a:extLst>
          </p:cNvPr>
          <p:cNvSpPr/>
          <p:nvPr/>
        </p:nvSpPr>
        <p:spPr>
          <a:xfrm>
            <a:off x="7647808" y="3305283"/>
            <a:ext cx="3561681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网址构成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CEFB646-8879-4024-94E9-F8430C038572}"/>
              </a:ext>
            </a:extLst>
          </p:cNvPr>
          <p:cNvSpPr/>
          <p:nvPr/>
        </p:nvSpPr>
        <p:spPr>
          <a:xfrm>
            <a:off x="7647809" y="3967595"/>
            <a:ext cx="4405422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网页结构初了解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334269C-2ED7-4AF1-B863-A492696BEE35}"/>
              </a:ext>
            </a:extLst>
          </p:cNvPr>
          <p:cNvSpPr/>
          <p:nvPr/>
        </p:nvSpPr>
        <p:spPr>
          <a:xfrm>
            <a:off x="7647807" y="2627491"/>
            <a:ext cx="3561681" cy="662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查看网页源代码</a:t>
            </a:r>
          </a:p>
        </p:txBody>
      </p:sp>
    </p:spTree>
    <p:extLst>
      <p:ext uri="{BB962C8B-B14F-4D97-AF65-F5344CB8AC3E}">
        <p14:creationId xmlns:p14="http://schemas.microsoft.com/office/powerpoint/2010/main" val="3257770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百度新闻源代码获取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分析网页源代码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利用浏览器的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421E46F-3D01-4C0D-8C4C-A57F5F23548E}"/>
              </a:ext>
            </a:extLst>
          </p:cNvPr>
          <p:cNvSpPr txBox="1"/>
          <p:nvPr/>
        </p:nvSpPr>
        <p:spPr>
          <a:xfrm>
            <a:off x="386606" y="2445462"/>
            <a:ext cx="11416704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在谷歌浏览器中打开“资讯”版块后按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键，调出开发者工具，然后单击“选择”按钮，选择一个新闻标题，可以在“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Elements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”选项卡中看到该标题内容。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0DD2C624-D0F3-4F58-B13E-901EB1584809}"/>
              </a:ext>
            </a:extLst>
          </p:cNvPr>
          <p:cNvSpPr txBox="1"/>
          <p:nvPr/>
        </p:nvSpPr>
        <p:spPr>
          <a:xfrm>
            <a:off x="388690" y="3660109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利用浏览器的右键菜单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DBAAB36-017E-468C-9713-7F629709CE03}"/>
              </a:ext>
            </a:extLst>
          </p:cNvPr>
          <p:cNvSpPr txBox="1"/>
          <p:nvPr/>
        </p:nvSpPr>
        <p:spPr>
          <a:xfrm>
            <a:off x="386606" y="4285147"/>
            <a:ext cx="11416704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在谷歌浏览器中打开“资讯”版块后在网页中右击，在弹出的快捷菜单中选择“查看网页源代码”命令，切换到源代码页面后，滚动鼠标滚轮可以查看更多信息，按快捷键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Ctrl+F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可快速搜索和定位所需的内容。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719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  <p:bldP spid="2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百度新闻源代码获取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分析网页源代码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利用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Python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的输出框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421E46F-3D01-4C0D-8C4C-A57F5F23548E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在获取到网页源代码的输出框内按快捷键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Ctrl+F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，调出搜索框，搜索所需内容。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6D59DE7-1CD6-4B53-A9D5-7E1302D65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626" y="3189763"/>
            <a:ext cx="4275857" cy="346140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AD7418D-32A2-4E46-9682-3260B1B9AF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6731" y="3189763"/>
            <a:ext cx="4220489" cy="346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514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A95E36-29E6-4B75-B696-8DE38E13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5B3E64C-75B2-4C79-B94D-19F8F4C09E6F}"/>
              </a:ext>
            </a:extLst>
          </p:cNvPr>
          <p:cNvSpPr txBox="1"/>
          <p:nvPr/>
        </p:nvSpPr>
        <p:spPr>
          <a:xfrm>
            <a:off x="544286" y="2958832"/>
            <a:ext cx="657497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5800"/>
              </a:lnSpc>
              <a:defRPr sz="4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4. </a:t>
            </a:r>
            <a:r>
              <a:rPr lang="zh-CN" altLang="en-US" dirty="0"/>
              <a:t>爬虫技术基础</a:t>
            </a:r>
            <a:endParaRPr lang="en-US" altLang="zh-CN" dirty="0"/>
          </a:p>
          <a:p>
            <a:pPr algn="r"/>
            <a:r>
              <a:rPr lang="en-US" altLang="zh-CN" dirty="0"/>
              <a:t>——</a:t>
            </a:r>
            <a:r>
              <a:rPr lang="zh-CN" altLang="en-US" dirty="0"/>
              <a:t>正则表达式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CEFB646-8879-4024-94E9-F8430C038572}"/>
              </a:ext>
            </a:extLst>
          </p:cNvPr>
          <p:cNvSpPr/>
          <p:nvPr/>
        </p:nvSpPr>
        <p:spPr>
          <a:xfrm>
            <a:off x="7321236" y="2338347"/>
            <a:ext cx="4405422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</a:t>
            </a:r>
            <a:r>
              <a:rPr lang="en-US" altLang="zh-CN" sz="28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findall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非贪婪匹配之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(.*?)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非贪婪匹配之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.*?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4.4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自动考虑换行的修饰符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4.5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文本初步清洗</a:t>
            </a:r>
          </a:p>
        </p:txBody>
      </p:sp>
    </p:spTree>
    <p:extLst>
      <p:ext uri="{BB962C8B-B14F-4D97-AF65-F5344CB8AC3E}">
        <p14:creationId xmlns:p14="http://schemas.microsoft.com/office/powerpoint/2010/main" val="2062002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-US" altLang="zh-CN" sz="4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findall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findall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函数的使用规则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421E46F-3D01-4C0D-8C4C-A57F5F23548E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findall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函数的功能是在原始文本中寻找所有符合匹配规则的文本内容。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17AED13-946D-4CCB-94EB-968265F286B0}"/>
              </a:ext>
            </a:extLst>
          </p:cNvPr>
          <p:cNvGrpSpPr/>
          <p:nvPr/>
        </p:nvGrpSpPr>
        <p:grpSpPr>
          <a:xfrm>
            <a:off x="454098" y="3136789"/>
            <a:ext cx="11281719" cy="581057"/>
            <a:chOff x="448322" y="2685927"/>
            <a:chExt cx="11281719" cy="1295513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C67E475B-71AE-4E6F-A128-02621C6C66EE}"/>
                </a:ext>
              </a:extLst>
            </p:cNvPr>
            <p:cNvSpPr/>
            <p:nvPr/>
          </p:nvSpPr>
          <p:spPr>
            <a:xfrm>
              <a:off x="448322" y="2685927"/>
              <a:ext cx="11281719" cy="129551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054CBC9-0DD4-4E4E-B27B-B0381047BA7D}"/>
                </a:ext>
              </a:extLst>
            </p:cNvPr>
            <p:cNvSpPr txBox="1"/>
            <p:nvPr/>
          </p:nvSpPr>
          <p:spPr>
            <a:xfrm>
              <a:off x="792001" y="2773021"/>
              <a:ext cx="7125981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匹配规则，原始文本）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CC004B3-1E01-44E3-9277-998C614BC5BF}"/>
                </a:ext>
              </a:extLst>
            </p:cNvPr>
            <p:cNvSpPr txBox="1"/>
            <p:nvPr/>
          </p:nvSpPr>
          <p:spPr>
            <a:xfrm>
              <a:off x="4925692" y="2848356"/>
              <a:ext cx="3521442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findall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函数的使用格式</a:t>
              </a: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18565622-C997-48F2-B4BE-AFF96D0D8A05}"/>
              </a:ext>
            </a:extLst>
          </p:cNvPr>
          <p:cNvSpPr txBox="1"/>
          <p:nvPr/>
        </p:nvSpPr>
        <p:spPr>
          <a:xfrm>
            <a:off x="386603" y="3632008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匹配规则参数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BC6A4CA8-CF88-453F-962B-12A430E346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804281"/>
              </p:ext>
            </p:extLst>
          </p:nvPr>
        </p:nvGraphicFramePr>
        <p:xfrm>
          <a:off x="454097" y="4203591"/>
          <a:ext cx="11275944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046">
                  <a:extLst>
                    <a:ext uri="{9D8B030D-6E8A-4147-A177-3AD203B41FA5}">
                      <a16:colId xmlns:a16="http://schemas.microsoft.com/office/drawing/2014/main" val="3207509550"/>
                    </a:ext>
                  </a:extLst>
                </a:gridCol>
                <a:gridCol w="8028898">
                  <a:extLst>
                    <a:ext uri="{9D8B030D-6E8A-4147-A177-3AD203B41FA5}">
                      <a16:colId xmlns:a16="http://schemas.microsoft.com/office/drawing/2014/main" val="1235618470"/>
                    </a:ext>
                  </a:extLst>
                </a:gridCol>
              </a:tblGrid>
              <a:tr h="29123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字符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2782410"/>
                  </a:ext>
                </a:extLst>
              </a:tr>
              <a:tr h="29528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\d</a:t>
                      </a:r>
                      <a:endParaRPr lang="zh-CN" altLang="en-US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匹配</a:t>
                      </a:r>
                      <a:r>
                        <a:rPr lang="en-US" altLang="zh-CN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个数字字符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3204882"/>
                  </a:ext>
                </a:extLst>
              </a:tr>
              <a:tr h="29528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\w</a:t>
                      </a:r>
                      <a:endParaRPr lang="zh-CN" altLang="en-US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匹配</a:t>
                      </a:r>
                      <a:r>
                        <a:rPr lang="en-US" altLang="zh-CN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个字母、数字或下画线字符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36552"/>
                  </a:ext>
                </a:extLst>
              </a:tr>
              <a:tr h="295281">
                <a:tc>
                  <a:txBody>
                    <a:bodyPr/>
                    <a:lstStyle/>
                    <a:p>
                      <a:pPr marL="0" algn="ctr" defTabSz="457189" rtl="0" eaLnBrk="1" latinLnBrk="0" hangingPunct="1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\s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457189" rtl="0" eaLnBrk="1" latinLnBrk="0" hangingPunct="1"/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匹配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个空白字符，如换行符、制表符、普通空格等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478220"/>
                  </a:ext>
                </a:extLst>
              </a:tr>
              <a:tr h="295281">
                <a:tc>
                  <a:txBody>
                    <a:bodyPr/>
                    <a:lstStyle/>
                    <a:p>
                      <a:pPr marL="0" algn="ctr" defTabSz="457189" rtl="0" eaLnBrk="1" latinLnBrk="0" hangingPunct="1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\S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457189" rtl="0" eaLnBrk="1" latinLnBrk="0" hangingPunct="1"/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匹配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个非空白字符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887071"/>
                  </a:ext>
                </a:extLst>
              </a:tr>
              <a:tr h="295281">
                <a:tc>
                  <a:txBody>
                    <a:bodyPr/>
                    <a:lstStyle/>
                    <a:p>
                      <a:pPr marL="0" algn="ctr" defTabSz="457189" rtl="0" eaLnBrk="1" latinLnBrk="0" hangingPunct="1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\n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457189" rtl="0" eaLnBrk="1" latinLnBrk="0" hangingPunct="1"/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匹配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个换行符，相当于按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次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Enter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8751169"/>
                  </a:ext>
                </a:extLst>
              </a:tr>
              <a:tr h="295281">
                <a:tc>
                  <a:txBody>
                    <a:bodyPr/>
                    <a:lstStyle/>
                    <a:p>
                      <a:pPr marL="0" algn="ctr" defTabSz="457189" rtl="0" eaLnBrk="1" latinLnBrk="0" hangingPunct="1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\t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457189" rtl="0" eaLnBrk="1" latinLnBrk="0" hangingPunct="1"/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匹配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个制表符，相当于按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次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Tab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键或按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次空格键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794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3948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-US" altLang="zh-CN" sz="4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findall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findall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函数的使用规则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421E46F-3D01-4C0D-8C4C-A57F5F23548E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findall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函数的功能是在原始文本中寻找所有符合匹配规则的文本内容。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8565622-C997-48F2-B4BE-AFF96D0D8A05}"/>
              </a:ext>
            </a:extLst>
          </p:cNvPr>
          <p:cNvSpPr txBox="1"/>
          <p:nvPr/>
        </p:nvSpPr>
        <p:spPr>
          <a:xfrm>
            <a:off x="386603" y="3632008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匹配规则参数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BC6A4CA8-CF88-453F-962B-12A430E346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0706219"/>
              </p:ext>
            </p:extLst>
          </p:nvPr>
        </p:nvGraphicFramePr>
        <p:xfrm>
          <a:off x="454097" y="4203591"/>
          <a:ext cx="1127594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046">
                  <a:extLst>
                    <a:ext uri="{9D8B030D-6E8A-4147-A177-3AD203B41FA5}">
                      <a16:colId xmlns:a16="http://schemas.microsoft.com/office/drawing/2014/main" val="3207509550"/>
                    </a:ext>
                  </a:extLst>
                </a:gridCol>
                <a:gridCol w="8028898">
                  <a:extLst>
                    <a:ext uri="{9D8B030D-6E8A-4147-A177-3AD203B41FA5}">
                      <a16:colId xmlns:a16="http://schemas.microsoft.com/office/drawing/2014/main" val="1235618470"/>
                    </a:ext>
                  </a:extLst>
                </a:gridCol>
              </a:tblGrid>
              <a:tr h="29123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字符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2782410"/>
                  </a:ext>
                </a:extLst>
              </a:tr>
              <a:tr h="29528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.</a:t>
                      </a:r>
                      <a:endParaRPr lang="zh-CN" altLang="en-US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匹配</a:t>
                      </a:r>
                      <a:r>
                        <a:rPr lang="en-US" altLang="zh-CN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个任意字符，换行符除外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3204882"/>
                  </a:ext>
                </a:extLst>
              </a:tr>
              <a:tr h="29528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*</a:t>
                      </a:r>
                      <a:endParaRPr lang="zh-CN" altLang="en-US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匹配</a:t>
                      </a:r>
                      <a:r>
                        <a:rPr lang="en-US" altLang="zh-CN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个或多个表达式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36552"/>
                  </a:ext>
                </a:extLst>
              </a:tr>
              <a:tr h="295281">
                <a:tc>
                  <a:txBody>
                    <a:bodyPr/>
                    <a:lstStyle/>
                    <a:p>
                      <a:pPr marL="0" algn="ctr" defTabSz="457189" rtl="0" eaLnBrk="1" latinLnBrk="0" hangingPunct="1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+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457189" rtl="0" eaLnBrk="1" latinLnBrk="0" hangingPunct="1"/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匹配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个或多个表达式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478220"/>
                  </a:ext>
                </a:extLst>
              </a:tr>
              <a:tr h="295281">
                <a:tc>
                  <a:txBody>
                    <a:bodyPr/>
                    <a:lstStyle/>
                    <a:p>
                      <a:pPr marL="0" algn="ctr" defTabSz="457189" rtl="0" eaLnBrk="1" latinLnBrk="0" hangingPunct="1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?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457189" rtl="0" eaLnBrk="1" latinLnBrk="0" hangingPunct="1"/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非贪婪限定符，常用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.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和*配合使用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887071"/>
                  </a:ext>
                </a:extLst>
              </a:tr>
              <a:tr h="295281">
                <a:tc>
                  <a:txBody>
                    <a:bodyPr/>
                    <a:lstStyle/>
                    <a:p>
                      <a:pPr marL="0" algn="ctr" defTabSz="457189" rtl="0" eaLnBrk="1" latinLnBrk="0" hangingPunct="1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()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457189" rtl="0" eaLnBrk="1" latinLnBrk="0" hangingPunct="1"/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匹配括号内的表达式，也表示一个组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8751169"/>
                  </a:ext>
                </a:extLst>
              </a:tr>
            </a:tbl>
          </a:graphicData>
        </a:graphic>
      </p:graphicFrame>
      <p:grpSp>
        <p:nvGrpSpPr>
          <p:cNvPr id="2" name="组合 1">
            <a:extLst>
              <a:ext uri="{FF2B5EF4-FFF2-40B4-BE49-F238E27FC236}">
                <a16:creationId xmlns:a16="http://schemas.microsoft.com/office/drawing/2014/main" id="{9E796AFB-75D5-4D1C-827F-79E63D056B67}"/>
              </a:ext>
            </a:extLst>
          </p:cNvPr>
          <p:cNvGrpSpPr/>
          <p:nvPr/>
        </p:nvGrpSpPr>
        <p:grpSpPr>
          <a:xfrm>
            <a:off x="454098" y="3136789"/>
            <a:ext cx="11281719" cy="581057"/>
            <a:chOff x="454098" y="3136789"/>
            <a:chExt cx="11281719" cy="581057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17AED13-946D-4CCB-94EB-968265F286B0}"/>
                </a:ext>
              </a:extLst>
            </p:cNvPr>
            <p:cNvGrpSpPr/>
            <p:nvPr/>
          </p:nvGrpSpPr>
          <p:grpSpPr>
            <a:xfrm>
              <a:off x="454098" y="3136789"/>
              <a:ext cx="11281719" cy="581057"/>
              <a:chOff x="448322" y="2685927"/>
              <a:chExt cx="11281719" cy="1295513"/>
            </a:xfrm>
          </p:grpSpPr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C67E475B-71AE-4E6F-A128-02621C6C66EE}"/>
                  </a:ext>
                </a:extLst>
              </p:cNvPr>
              <p:cNvSpPr/>
              <p:nvPr/>
            </p:nvSpPr>
            <p:spPr>
              <a:xfrm>
                <a:off x="448322" y="2685927"/>
                <a:ext cx="11281719" cy="1295513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054CBC9-0DD4-4E4E-B27B-B0381047BA7D}"/>
                  </a:ext>
                </a:extLst>
              </p:cNvPr>
              <p:cNvSpPr txBox="1"/>
              <p:nvPr/>
            </p:nvSpPr>
            <p:spPr>
              <a:xfrm>
                <a:off x="792001" y="2773021"/>
                <a:ext cx="7125981" cy="9852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3000"/>
                  </a:lnSpc>
                </a:pPr>
                <a:r>
                  <a:rPr lang="en-US" altLang="zh-CN" sz="2000" b="1" dirty="0" err="1"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re.findall</a:t>
                </a:r>
                <a:r>
                  <a:rPr lang="en-US" altLang="zh-CN" sz="2000" b="1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(</a:t>
                </a:r>
                <a:r>
                  <a:rPr lang="zh-CN" altLang="en-US" sz="2000" b="1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匹配规则，原始文本）</a:t>
                </a:r>
                <a:endPara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0844D0E-103C-4190-ABC9-37421FE34B7B}"/>
                </a:ext>
              </a:extLst>
            </p:cNvPr>
            <p:cNvSpPr txBox="1"/>
            <p:nvPr/>
          </p:nvSpPr>
          <p:spPr>
            <a:xfrm>
              <a:off x="4931468" y="3209641"/>
              <a:ext cx="3521442" cy="441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findall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()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函数的使用格式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7130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-US" altLang="zh-CN" sz="4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findall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findall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函数的使用范例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17AED13-946D-4CCB-94EB-968265F286B0}"/>
              </a:ext>
            </a:extLst>
          </p:cNvPr>
          <p:cNvGrpSpPr/>
          <p:nvPr/>
        </p:nvGrpSpPr>
        <p:grpSpPr>
          <a:xfrm>
            <a:off x="454098" y="2581616"/>
            <a:ext cx="11281719" cy="1870640"/>
            <a:chOff x="448322" y="2685927"/>
            <a:chExt cx="11281719" cy="4340633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C67E475B-71AE-4E6F-A128-02621C6C66EE}"/>
                </a:ext>
              </a:extLst>
            </p:cNvPr>
            <p:cNvSpPr/>
            <p:nvPr/>
          </p:nvSpPr>
          <p:spPr>
            <a:xfrm>
              <a:off x="448322" y="2685927"/>
              <a:ext cx="11281719" cy="434063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054CBC9-0DD4-4E4E-B27B-B0381047BA7D}"/>
                </a:ext>
              </a:extLst>
            </p:cNvPr>
            <p:cNvSpPr txBox="1"/>
            <p:nvPr/>
          </p:nvSpPr>
          <p:spPr>
            <a:xfrm>
              <a:off x="792001" y="2773021"/>
              <a:ext cx="10131480" cy="281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content = 'Welcome to Python for Finance on May 26 at 19 pm by Huang 20'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result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('\d\d', content)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CC004B3-1E01-44E3-9277-998C614BC5BF}"/>
                </a:ext>
              </a:extLst>
            </p:cNvPr>
            <p:cNvSpPr txBox="1"/>
            <p:nvPr/>
          </p:nvSpPr>
          <p:spPr>
            <a:xfrm>
              <a:off x="6656281" y="2777430"/>
              <a:ext cx="4947710" cy="281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content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中获取连续的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2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个数字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DE3E24D-0DE0-4CBA-A29A-00D1ADEC367D}"/>
              </a:ext>
            </a:extLst>
          </p:cNvPr>
          <p:cNvSpPr/>
          <p:nvPr/>
        </p:nvSpPr>
        <p:spPr>
          <a:xfrm>
            <a:off x="6662057" y="3841036"/>
            <a:ext cx="21082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['26', '19', '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']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73A0734-FAA7-42BF-8919-5DDDA65B330B}"/>
              </a:ext>
            </a:extLst>
          </p:cNvPr>
          <p:cNvSpPr txBox="1"/>
          <p:nvPr/>
        </p:nvSpPr>
        <p:spPr>
          <a:xfrm>
            <a:off x="386605" y="4415776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获取列表中某个元素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D22E257-D05D-4603-85BC-07D2876F8959}"/>
              </a:ext>
            </a:extLst>
          </p:cNvPr>
          <p:cNvGrpSpPr/>
          <p:nvPr/>
        </p:nvGrpSpPr>
        <p:grpSpPr>
          <a:xfrm>
            <a:off x="454097" y="5063560"/>
            <a:ext cx="11281719" cy="1304582"/>
            <a:chOff x="448322" y="2685927"/>
            <a:chExt cx="11281719" cy="3089105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604F14B-BD67-450D-8216-DEBC5BCC41CA}"/>
                </a:ext>
              </a:extLst>
            </p:cNvPr>
            <p:cNvSpPr/>
            <p:nvPr/>
          </p:nvSpPr>
          <p:spPr>
            <a:xfrm>
              <a:off x="448322" y="2685927"/>
              <a:ext cx="11281719" cy="30891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D3FEC4DA-EB31-4E79-8ED6-379478AE82A0}"/>
                </a:ext>
              </a:extLst>
            </p:cNvPr>
            <p:cNvSpPr txBox="1"/>
            <p:nvPr/>
          </p:nvSpPr>
          <p:spPr>
            <a:xfrm>
              <a:off x="792001" y="2773020"/>
              <a:ext cx="10131480" cy="281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result[0]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result[1]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result[2]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6D834EDC-7A9B-4820-BC24-63A9FE4874E8}"/>
                </a:ext>
              </a:extLst>
            </p:cNvPr>
            <p:cNvSpPr txBox="1"/>
            <p:nvPr/>
          </p:nvSpPr>
          <p:spPr>
            <a:xfrm>
              <a:off x="2530595" y="2777590"/>
              <a:ext cx="2797630" cy="2868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列表的第一个元素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列表的第二个元素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列表的第三个元素</a:t>
              </a: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EEDCA274-32EE-4133-BF9A-D1DE2B405A66}"/>
              </a:ext>
            </a:extLst>
          </p:cNvPr>
          <p:cNvSpPr/>
          <p:nvPr/>
        </p:nvSpPr>
        <p:spPr>
          <a:xfrm>
            <a:off x="6832449" y="5112233"/>
            <a:ext cx="65915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'26'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C47E5BD-1F28-44F9-96EC-04955D2AEEDD}"/>
              </a:ext>
            </a:extLst>
          </p:cNvPr>
          <p:cNvSpPr/>
          <p:nvPr/>
        </p:nvSpPr>
        <p:spPr>
          <a:xfrm>
            <a:off x="6832449" y="5493237"/>
            <a:ext cx="65915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95840D4-2A6E-46DA-857D-C436AA7B6F4D}"/>
              </a:ext>
            </a:extLst>
          </p:cNvPr>
          <p:cNvSpPr/>
          <p:nvPr/>
        </p:nvSpPr>
        <p:spPr>
          <a:xfrm>
            <a:off x="6832450" y="5874235"/>
            <a:ext cx="65915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404414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  <p:bldP spid="15" grpId="0"/>
      <p:bldP spid="3" grpId="0"/>
      <p:bldP spid="22" grpId="0"/>
      <p:bldP spid="2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-US" altLang="zh-CN" sz="4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findall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findall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函数的使用范例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17AED13-946D-4CCB-94EB-968265F286B0}"/>
              </a:ext>
            </a:extLst>
          </p:cNvPr>
          <p:cNvGrpSpPr/>
          <p:nvPr/>
        </p:nvGrpSpPr>
        <p:grpSpPr>
          <a:xfrm>
            <a:off x="454098" y="2581616"/>
            <a:ext cx="11281719" cy="1870640"/>
            <a:chOff x="448322" y="2685927"/>
            <a:chExt cx="11281719" cy="4340633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C67E475B-71AE-4E6F-A128-02621C6C66EE}"/>
                </a:ext>
              </a:extLst>
            </p:cNvPr>
            <p:cNvSpPr/>
            <p:nvPr/>
          </p:nvSpPr>
          <p:spPr>
            <a:xfrm>
              <a:off x="448322" y="2685927"/>
              <a:ext cx="11281719" cy="434063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054CBC9-0DD4-4E4E-B27B-B0381047BA7D}"/>
                </a:ext>
              </a:extLst>
            </p:cNvPr>
            <p:cNvSpPr txBox="1"/>
            <p:nvPr/>
          </p:nvSpPr>
          <p:spPr>
            <a:xfrm>
              <a:off x="792001" y="2773021"/>
              <a:ext cx="10131480" cy="281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content = 'Welcome to Python for Finance on May 26 at 19 pm by Huang 20'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result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('\d\d', content)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CC004B3-1E01-44E3-9277-998C614BC5BF}"/>
                </a:ext>
              </a:extLst>
            </p:cNvPr>
            <p:cNvSpPr txBox="1"/>
            <p:nvPr/>
          </p:nvSpPr>
          <p:spPr>
            <a:xfrm>
              <a:off x="6656281" y="2777430"/>
              <a:ext cx="4947710" cy="281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content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中获取连续的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2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个数字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DE3E24D-0DE0-4CBA-A29A-00D1ADEC367D}"/>
              </a:ext>
            </a:extLst>
          </p:cNvPr>
          <p:cNvSpPr/>
          <p:nvPr/>
        </p:nvSpPr>
        <p:spPr>
          <a:xfrm>
            <a:off x="6662057" y="3841036"/>
            <a:ext cx="21082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['26', '19', '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']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73A0734-FAA7-42BF-8919-5DDDA65B330B}"/>
              </a:ext>
            </a:extLst>
          </p:cNvPr>
          <p:cNvSpPr txBox="1"/>
          <p:nvPr/>
        </p:nvSpPr>
        <p:spPr>
          <a:xfrm>
            <a:off x="386605" y="4415776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更简单的遍历方法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D22E257-D05D-4603-85BC-07D2876F8959}"/>
              </a:ext>
            </a:extLst>
          </p:cNvPr>
          <p:cNvGrpSpPr/>
          <p:nvPr/>
        </p:nvGrpSpPr>
        <p:grpSpPr>
          <a:xfrm>
            <a:off x="454097" y="5063560"/>
            <a:ext cx="11281719" cy="1304582"/>
            <a:chOff x="448322" y="2685927"/>
            <a:chExt cx="11281719" cy="3089105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604F14B-BD67-450D-8216-DEBC5BCC41CA}"/>
                </a:ext>
              </a:extLst>
            </p:cNvPr>
            <p:cNvSpPr/>
            <p:nvPr/>
          </p:nvSpPr>
          <p:spPr>
            <a:xfrm>
              <a:off x="448322" y="2685927"/>
              <a:ext cx="11281719" cy="30891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D3FEC4DA-EB31-4E79-8ED6-379478AE82A0}"/>
                </a:ext>
              </a:extLst>
            </p:cNvPr>
            <p:cNvSpPr txBox="1"/>
            <p:nvPr/>
          </p:nvSpPr>
          <p:spPr>
            <a:xfrm>
              <a:off x="792001" y="2773020"/>
              <a:ext cx="10131480" cy="1957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for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in range(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len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(result)):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print(result[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])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6D834EDC-7A9B-4820-BC24-63A9FE4874E8}"/>
                </a:ext>
              </a:extLst>
            </p:cNvPr>
            <p:cNvSpPr txBox="1"/>
            <p:nvPr/>
          </p:nvSpPr>
          <p:spPr>
            <a:xfrm>
              <a:off x="4206995" y="2793278"/>
              <a:ext cx="2797630" cy="1957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从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0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到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len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(result)-1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输出第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i+1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个元素</a:t>
              </a:r>
            </a:p>
          </p:txBody>
        </p: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8443FA4C-88EC-44B4-BC99-7C427C6BEB50}"/>
              </a:ext>
            </a:extLst>
          </p:cNvPr>
          <p:cNvSpPr/>
          <p:nvPr/>
        </p:nvSpPr>
        <p:spPr>
          <a:xfrm>
            <a:off x="6887096" y="5095262"/>
            <a:ext cx="829095" cy="1211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26</a:t>
            </a:r>
          </a:p>
          <a:p>
            <a:pPr>
              <a:lnSpc>
                <a:spcPts val="3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</a:t>
            </a:r>
          </a:p>
          <a:p>
            <a:pPr>
              <a:lnSpc>
                <a:spcPts val="3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6971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非贪婪匹配之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(.*?)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贪婪匹配与非贪婪匹配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73A0734-FAA7-42BF-8919-5DDDA65B330B}"/>
              </a:ext>
            </a:extLst>
          </p:cNvPr>
          <p:cNvSpPr txBox="1"/>
          <p:nvPr/>
        </p:nvSpPr>
        <p:spPr>
          <a:xfrm>
            <a:off x="386606" y="3590806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贪婪匹配：“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.*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EB24971-216A-4E5A-8A11-169EA93A0FE6}"/>
              </a:ext>
            </a:extLst>
          </p:cNvPr>
          <p:cNvSpPr txBox="1"/>
          <p:nvPr/>
        </p:nvSpPr>
        <p:spPr>
          <a:xfrm>
            <a:off x="386606" y="2445462"/>
            <a:ext cx="11416704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“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”表示除了换行符外的任意字符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“*”表示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个或多个表达式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88A18C2-3935-49E5-BF13-A7C2FA5C710A}"/>
              </a:ext>
            </a:extLst>
          </p:cNvPr>
          <p:cNvSpPr txBox="1"/>
          <p:nvPr/>
        </p:nvSpPr>
        <p:spPr>
          <a:xfrm>
            <a:off x="386606" y="4210049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非贪婪匹配：“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.*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？”和“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(.*?)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</a:t>
            </a:r>
          </a:p>
        </p:txBody>
      </p:sp>
      <p:sp>
        <p:nvSpPr>
          <p:cNvPr id="22" name="TextBox 4">
            <a:extLst>
              <a:ext uri="{FF2B5EF4-FFF2-40B4-BE49-F238E27FC236}">
                <a16:creationId xmlns:a16="http://schemas.microsoft.com/office/drawing/2014/main" id="{DE7C25E8-939B-4368-875E-2E44A3672137}"/>
              </a:ext>
            </a:extLst>
          </p:cNvPr>
          <p:cNvSpPr txBox="1"/>
          <p:nvPr/>
        </p:nvSpPr>
        <p:spPr>
          <a:xfrm>
            <a:off x="388690" y="4781338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非贪婪匹配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(.*?)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的使用规则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D4CB3F4-8C84-4FC5-BD46-7F33A23A929E}"/>
              </a:ext>
            </a:extLst>
          </p:cNvPr>
          <p:cNvSpPr txBox="1"/>
          <p:nvPr/>
        </p:nvSpPr>
        <p:spPr>
          <a:xfrm>
            <a:off x="386606" y="5406376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(.*?)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用于获取文本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与文本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B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之间的内容，并不需要知道它的确切长度及格式。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0044EB6F-02E7-434F-9A19-C472BE688F53}"/>
              </a:ext>
            </a:extLst>
          </p:cNvPr>
          <p:cNvGrpSpPr/>
          <p:nvPr/>
        </p:nvGrpSpPr>
        <p:grpSpPr>
          <a:xfrm>
            <a:off x="454098" y="6097703"/>
            <a:ext cx="11281719" cy="581057"/>
            <a:chOff x="448322" y="2685927"/>
            <a:chExt cx="11281719" cy="1295513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4A6AC1B-60A8-4B13-AB78-D50C7F86112C}"/>
                </a:ext>
              </a:extLst>
            </p:cNvPr>
            <p:cNvSpPr/>
            <p:nvPr/>
          </p:nvSpPr>
          <p:spPr>
            <a:xfrm>
              <a:off x="448322" y="2685927"/>
              <a:ext cx="11281719" cy="129551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2DBB8B77-D379-479C-903F-E7882E56ECE1}"/>
                </a:ext>
              </a:extLst>
            </p:cNvPr>
            <p:cNvSpPr txBox="1"/>
            <p:nvPr/>
          </p:nvSpPr>
          <p:spPr>
            <a:xfrm>
              <a:off x="792001" y="2773021"/>
              <a:ext cx="7125981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A(.*?)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287106E-9C03-4089-9C53-4409DFFBF278}"/>
                </a:ext>
              </a:extLst>
            </p:cNvPr>
            <p:cNvSpPr txBox="1"/>
            <p:nvPr/>
          </p:nvSpPr>
          <p:spPr>
            <a:xfrm>
              <a:off x="3953091" y="2773021"/>
              <a:ext cx="3521442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(.*?)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的使用格式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9039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6" grpId="0"/>
      <p:bldP spid="17" grpId="0"/>
      <p:bldP spid="22" grpId="0"/>
      <p:bldP spid="2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非贪婪匹配之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(.*?)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非贪婪匹配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(.*?)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的使用范例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D324F23-2BA4-4350-9353-8E000174E67F}"/>
              </a:ext>
            </a:extLst>
          </p:cNvPr>
          <p:cNvGrpSpPr/>
          <p:nvPr/>
        </p:nvGrpSpPr>
        <p:grpSpPr>
          <a:xfrm>
            <a:off x="454098" y="3082360"/>
            <a:ext cx="11281719" cy="1729126"/>
            <a:chOff x="448322" y="2685927"/>
            <a:chExt cx="11281719" cy="4012264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2276ED6-7993-4CD8-A292-F94A7DB5AE42}"/>
                </a:ext>
              </a:extLst>
            </p:cNvPr>
            <p:cNvSpPr/>
            <p:nvPr/>
          </p:nvSpPr>
          <p:spPr>
            <a:xfrm>
              <a:off x="448322" y="2685927"/>
              <a:ext cx="11281719" cy="401226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859209C-21E8-42E7-AB12-17E728AF29CF}"/>
                </a:ext>
              </a:extLst>
            </p:cNvPr>
            <p:cNvSpPr txBox="1"/>
            <p:nvPr/>
          </p:nvSpPr>
          <p:spPr>
            <a:xfrm>
              <a:off x="792001" y="2773021"/>
              <a:ext cx="10131480" cy="281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'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百度新闻文本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source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A(.*?)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B', res)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2DE94B6-BD46-4D05-9A25-9503F758F99D}"/>
                </a:ext>
              </a:extLst>
            </p:cNvPr>
            <p:cNvSpPr txBox="1"/>
            <p:nvPr/>
          </p:nvSpPr>
          <p:spPr>
            <a:xfrm>
              <a:off x="6656281" y="2777430"/>
              <a:ext cx="4947710" cy="281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确定原始文本为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中获取文本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和文本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之间的内容</a:t>
              </a: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32CAD0F2-54F7-449B-86CF-49E04B2F9DB9}"/>
              </a:ext>
            </a:extLst>
          </p:cNvPr>
          <p:cNvSpPr txBox="1"/>
          <p:nvPr/>
        </p:nvSpPr>
        <p:spPr>
          <a:xfrm>
            <a:off x="386606" y="2434579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结合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findall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函数和非贪婪匹配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(.*?)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9F0F4C6-DC4A-4DCC-ADE3-DF0076813CF7}"/>
              </a:ext>
            </a:extLst>
          </p:cNvPr>
          <p:cNvSpPr/>
          <p:nvPr/>
        </p:nvSpPr>
        <p:spPr>
          <a:xfrm>
            <a:off x="6662057" y="4331251"/>
            <a:ext cx="15568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['百度新闻']</a:t>
            </a: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E2DE393-57B8-4BA5-B587-5A75E0F141A8}"/>
              </a:ext>
            </a:extLst>
          </p:cNvPr>
          <p:cNvGrpSpPr/>
          <p:nvPr/>
        </p:nvGrpSpPr>
        <p:grpSpPr>
          <a:xfrm>
            <a:off x="448322" y="4976474"/>
            <a:ext cx="11281719" cy="1729126"/>
            <a:chOff x="448322" y="2685927"/>
            <a:chExt cx="11281719" cy="4012264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35023359-D18B-409A-BDC9-721945F68BFD}"/>
                </a:ext>
              </a:extLst>
            </p:cNvPr>
            <p:cNvSpPr/>
            <p:nvPr/>
          </p:nvSpPr>
          <p:spPr>
            <a:xfrm>
              <a:off x="448322" y="2685927"/>
              <a:ext cx="11281719" cy="401226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88E9910E-51BD-413E-9AD8-8B1CD2C36314}"/>
                </a:ext>
              </a:extLst>
            </p:cNvPr>
            <p:cNvSpPr txBox="1"/>
            <p:nvPr/>
          </p:nvSpPr>
          <p:spPr>
            <a:xfrm>
              <a:off x="792001" y="2773021"/>
              <a:ext cx="10131480" cy="3703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'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百度新闻文本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B’</a:t>
              </a:r>
            </a:p>
            <a:p>
              <a:pPr>
                <a:lnSpc>
                  <a:spcPts val="3000"/>
                </a:lnSpc>
              </a:pPr>
              <a:r>
                <a:rPr lang="fr-FR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p_source = '</a:t>
              </a:r>
              <a:r>
                <a:rPr lang="zh-CN" altLang="fr-FR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fr-FR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A(.*?)</a:t>
              </a:r>
              <a:r>
                <a:rPr lang="zh-CN" altLang="fr-FR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fr-FR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B'</a:t>
              </a:r>
            </a:p>
            <a:p>
              <a:pPr>
                <a:lnSpc>
                  <a:spcPts val="3000"/>
                </a:lnSpc>
              </a:pPr>
              <a:r>
                <a:rPr lang="fr-FR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source = re.findall(p_source, res)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10BCFD14-0C31-4C58-AE0A-8374B6CB888B}"/>
                </a:ext>
              </a:extLst>
            </p:cNvPr>
            <p:cNvSpPr txBox="1"/>
            <p:nvPr/>
          </p:nvSpPr>
          <p:spPr>
            <a:xfrm>
              <a:off x="6656281" y="2777430"/>
              <a:ext cx="4947710" cy="3703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确定原始文本为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确定匹配规则为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p_source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中获取文本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和文本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之间的内容</a:t>
              </a:r>
            </a:p>
          </p:txBody>
        </p:sp>
      </p:grpSp>
      <p:sp>
        <p:nvSpPr>
          <p:cNvPr id="56" name="矩形 55">
            <a:extLst>
              <a:ext uri="{FF2B5EF4-FFF2-40B4-BE49-F238E27FC236}">
                <a16:creationId xmlns:a16="http://schemas.microsoft.com/office/drawing/2014/main" id="{BE13521C-925E-4224-B949-918F6F84B26B}"/>
              </a:ext>
            </a:extLst>
          </p:cNvPr>
          <p:cNvSpPr/>
          <p:nvPr/>
        </p:nvSpPr>
        <p:spPr>
          <a:xfrm>
            <a:off x="824659" y="5855423"/>
            <a:ext cx="3638485" cy="360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C47F2156-EDD5-4950-906F-39C5D7AE50E9}"/>
              </a:ext>
            </a:extLst>
          </p:cNvPr>
          <p:cNvSpPr/>
          <p:nvPr/>
        </p:nvSpPr>
        <p:spPr>
          <a:xfrm>
            <a:off x="3295717" y="6236021"/>
            <a:ext cx="1167428" cy="360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D2142CEB-5F00-4B5D-9641-8B20ED7930C8}"/>
              </a:ext>
            </a:extLst>
          </p:cNvPr>
          <p:cNvCxnSpPr/>
          <p:nvPr/>
        </p:nvCxnSpPr>
        <p:spPr>
          <a:xfrm>
            <a:off x="2449286" y="3918857"/>
            <a:ext cx="925285" cy="0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215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1" grpId="0"/>
      <p:bldP spid="3" grpId="0"/>
      <p:bldP spid="56" grpId="0" animBg="1"/>
      <p:bldP spid="5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非贪婪匹配之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(.*?)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非贪婪匹配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(.*?)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的使用范例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D324F23-2BA4-4350-9353-8E000174E67F}"/>
              </a:ext>
            </a:extLst>
          </p:cNvPr>
          <p:cNvGrpSpPr/>
          <p:nvPr/>
        </p:nvGrpSpPr>
        <p:grpSpPr>
          <a:xfrm>
            <a:off x="454098" y="3082359"/>
            <a:ext cx="11509301" cy="2121011"/>
            <a:chOff x="448322" y="2685925"/>
            <a:chExt cx="11509301" cy="4921594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2276ED6-7993-4CD8-A292-F94A7DB5AE42}"/>
                </a:ext>
              </a:extLst>
            </p:cNvPr>
            <p:cNvSpPr/>
            <p:nvPr/>
          </p:nvSpPr>
          <p:spPr>
            <a:xfrm>
              <a:off x="448322" y="2685925"/>
              <a:ext cx="11281719" cy="49215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859209C-21E8-42E7-AB12-17E728AF29CF}"/>
                </a:ext>
              </a:extLst>
            </p:cNvPr>
            <p:cNvSpPr txBox="1"/>
            <p:nvPr/>
          </p:nvSpPr>
          <p:spPr>
            <a:xfrm>
              <a:off x="792000" y="2773021"/>
              <a:ext cx="11165623" cy="3703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'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百度新闻文本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，新闻标题文本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新浪财经文本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，文本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搜狗新闻文本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新闻网址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p_source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A(.*?)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source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p_source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res)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2DE94B6-BD46-4D05-9A25-9503F758F99D}"/>
                </a:ext>
              </a:extLst>
            </p:cNvPr>
            <p:cNvSpPr txBox="1"/>
            <p:nvPr/>
          </p:nvSpPr>
          <p:spPr>
            <a:xfrm>
              <a:off x="6656281" y="2777430"/>
              <a:ext cx="4844143" cy="3703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确定匹配规则为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p_source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中获取文本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和文本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之间的内容</a:t>
              </a: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32CAD0F2-54F7-449B-86CF-49E04B2F9DB9}"/>
              </a:ext>
            </a:extLst>
          </p:cNvPr>
          <p:cNvSpPr txBox="1"/>
          <p:nvPr/>
        </p:nvSpPr>
        <p:spPr>
          <a:xfrm>
            <a:off x="386606" y="2434579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有多个符合非贪婪匹配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(.*?)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的内容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9F0F4C6-DC4A-4DCC-ADE3-DF0076813CF7}"/>
              </a:ext>
            </a:extLst>
          </p:cNvPr>
          <p:cNvSpPr/>
          <p:nvPr/>
        </p:nvSpPr>
        <p:spPr>
          <a:xfrm>
            <a:off x="6662057" y="4699153"/>
            <a:ext cx="42338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百度新闻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', '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新浪财经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', '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搜狗新闻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']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E311E658-9483-4F73-97CA-D5D18C4C5F75}"/>
              </a:ext>
            </a:extLst>
          </p:cNvPr>
          <p:cNvCxnSpPr/>
          <p:nvPr/>
        </p:nvCxnSpPr>
        <p:spPr>
          <a:xfrm>
            <a:off x="2449286" y="3918857"/>
            <a:ext cx="925285" cy="0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6EC82DD2-B431-4DB0-98C6-E1CFAD90CB18}"/>
              </a:ext>
            </a:extLst>
          </p:cNvPr>
          <p:cNvCxnSpPr/>
          <p:nvPr/>
        </p:nvCxnSpPr>
        <p:spPr>
          <a:xfrm>
            <a:off x="6106885" y="3918856"/>
            <a:ext cx="925285" cy="0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81E83860-B315-4BDB-B187-7670EAB09F91}"/>
              </a:ext>
            </a:extLst>
          </p:cNvPr>
          <p:cNvCxnSpPr/>
          <p:nvPr/>
        </p:nvCxnSpPr>
        <p:spPr>
          <a:xfrm>
            <a:off x="8741224" y="3918859"/>
            <a:ext cx="925285" cy="0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506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网页结构基础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查看网页源代码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2F4C62-C797-4C95-B33B-EC5EF664D7E4}"/>
              </a:ext>
            </a:extLst>
          </p:cNvPr>
          <p:cNvSpPr txBox="1"/>
          <p:nvPr/>
        </p:nvSpPr>
        <p:spPr>
          <a:xfrm>
            <a:off x="737332" y="2512894"/>
            <a:ext cx="10897012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谷歌浏览器：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官方下载地位置为https://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www.google.cn/chrome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浏览器选择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38027BA-8D20-4115-9E31-80479C88E76C}"/>
              </a:ext>
            </a:extLst>
          </p:cNvPr>
          <p:cNvSpPr/>
          <p:nvPr/>
        </p:nvSpPr>
        <p:spPr>
          <a:xfrm>
            <a:off x="747965" y="3208515"/>
            <a:ext cx="38779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其他浏览器：火狐浏览器等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3EF8CF7-BAED-4AB9-8C42-17D01327BA41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6315" r="6173"/>
          <a:stretch/>
        </p:blipFill>
        <p:spPr>
          <a:xfrm>
            <a:off x="4976042" y="3208515"/>
            <a:ext cx="5156790" cy="3117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472B36F-5714-4C0A-A3EC-EB0648234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3251" y="3439347"/>
            <a:ext cx="5156790" cy="31163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855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2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非贪婪匹配之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(.*?)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非贪婪匹配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(.*?)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的实战操作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D324F23-2BA4-4350-9353-8E000174E67F}"/>
              </a:ext>
            </a:extLst>
          </p:cNvPr>
          <p:cNvGrpSpPr/>
          <p:nvPr/>
        </p:nvGrpSpPr>
        <p:grpSpPr>
          <a:xfrm>
            <a:off x="454098" y="4279788"/>
            <a:ext cx="11281719" cy="2121011"/>
            <a:chOff x="448322" y="2685925"/>
            <a:chExt cx="11281719" cy="4921594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2276ED6-7993-4CD8-A292-F94A7DB5AE42}"/>
                </a:ext>
              </a:extLst>
            </p:cNvPr>
            <p:cNvSpPr/>
            <p:nvPr/>
          </p:nvSpPr>
          <p:spPr>
            <a:xfrm>
              <a:off x="448322" y="2685925"/>
              <a:ext cx="11281719" cy="49215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859209C-21E8-42E7-AB12-17E728AF29CF}"/>
                </a:ext>
              </a:extLst>
            </p:cNvPr>
            <p:cNvSpPr txBox="1"/>
            <p:nvPr/>
          </p:nvSpPr>
          <p:spPr>
            <a:xfrm>
              <a:off x="792000" y="2773021"/>
              <a:ext cx="10098131" cy="3703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'&lt;p class="c-author"&gt;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新浪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&amp;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nbsp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;&amp;nbsp;17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分钟前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&lt;/p&gt;' 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p_info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'&lt;p class="c-author"&gt;(.*?)&lt;/p&gt;'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info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p_info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res)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2DE94B6-BD46-4D05-9A25-9503F758F99D}"/>
                </a:ext>
              </a:extLst>
            </p:cNvPr>
            <p:cNvSpPr txBox="1"/>
            <p:nvPr/>
          </p:nvSpPr>
          <p:spPr>
            <a:xfrm>
              <a:off x="6656281" y="2777430"/>
              <a:ext cx="4844143" cy="4596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确定原始文本为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确定匹配规则为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p_source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&lt;p class="c-author"&gt;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和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&lt;/p&gt;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之间的内容</a:t>
              </a: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79F0F4C6-DC4A-4DCC-ADE3-DF0076813CF7}"/>
              </a:ext>
            </a:extLst>
          </p:cNvPr>
          <p:cNvSpPr/>
          <p:nvPr/>
        </p:nvSpPr>
        <p:spPr>
          <a:xfrm>
            <a:off x="797776" y="5898312"/>
            <a:ext cx="40286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新浪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en-US" altLang="zh-CN" sz="20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nbsp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;&amp;nbsp;17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分钟前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']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6EC82DD2-B431-4DB0-98C6-E1CFAD90CB18}"/>
              </a:ext>
            </a:extLst>
          </p:cNvPr>
          <p:cNvCxnSpPr>
            <a:cxnSpLocks/>
          </p:cNvCxnSpPr>
          <p:nvPr/>
        </p:nvCxnSpPr>
        <p:spPr>
          <a:xfrm>
            <a:off x="4528456" y="5127171"/>
            <a:ext cx="3439887" cy="0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40F8DA11-522B-4D65-A90B-05596F33B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77" y="2617223"/>
            <a:ext cx="5603023" cy="14246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F4940D70-9B6F-4D4F-B6AD-76F09D0AA9B7}"/>
              </a:ext>
            </a:extLst>
          </p:cNvPr>
          <p:cNvSpPr/>
          <p:nvPr/>
        </p:nvSpPr>
        <p:spPr>
          <a:xfrm>
            <a:off x="1281857" y="2852269"/>
            <a:ext cx="1744371" cy="16307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5FCE9C2-A266-4FD1-AB44-87CDD8FD2BCF}"/>
              </a:ext>
            </a:extLst>
          </p:cNvPr>
          <p:cNvSpPr/>
          <p:nvPr/>
        </p:nvSpPr>
        <p:spPr>
          <a:xfrm>
            <a:off x="1577101" y="3717233"/>
            <a:ext cx="469414" cy="16307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613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15" grpId="0" animBg="1"/>
      <p:bldP spid="16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非贪婪匹配之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.*?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非贪婪匹配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.*?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的使用规则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EED0487-7FB9-437F-BF69-6E7D865F7279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.*?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用于替代文本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与文本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之间的内容，并不需要知道它的确切长度及格式。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F27DDB29-B516-4E77-BBCF-F8E79F72D7D8}"/>
              </a:ext>
            </a:extLst>
          </p:cNvPr>
          <p:cNvGrpSpPr/>
          <p:nvPr/>
        </p:nvGrpSpPr>
        <p:grpSpPr>
          <a:xfrm>
            <a:off x="454098" y="3136789"/>
            <a:ext cx="11281719" cy="581057"/>
            <a:chOff x="448322" y="2685927"/>
            <a:chExt cx="11281719" cy="1295513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2A9A911A-5AB7-4AC0-8383-AE1FB1544997}"/>
                </a:ext>
              </a:extLst>
            </p:cNvPr>
            <p:cNvSpPr/>
            <p:nvPr/>
          </p:nvSpPr>
          <p:spPr>
            <a:xfrm>
              <a:off x="448322" y="2685927"/>
              <a:ext cx="11281719" cy="129551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7AD2308-4FE2-44BE-88F2-23CDF7A10D7F}"/>
                </a:ext>
              </a:extLst>
            </p:cNvPr>
            <p:cNvSpPr txBox="1"/>
            <p:nvPr/>
          </p:nvSpPr>
          <p:spPr>
            <a:xfrm>
              <a:off x="792001" y="2773021"/>
              <a:ext cx="7125981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C.*?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D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1F118E1E-2DC4-4F1A-B3B6-3458DBDBB4E0}"/>
                </a:ext>
              </a:extLst>
            </p:cNvPr>
            <p:cNvSpPr txBox="1"/>
            <p:nvPr/>
          </p:nvSpPr>
          <p:spPr>
            <a:xfrm>
              <a:off x="4925692" y="2848356"/>
              <a:ext cx="3521442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.*?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的使用格式</a:t>
              </a:r>
            </a:p>
          </p:txBody>
        </p:sp>
      </p:grpSp>
      <p:sp>
        <p:nvSpPr>
          <p:cNvPr id="26" name="TextBox 4">
            <a:extLst>
              <a:ext uri="{FF2B5EF4-FFF2-40B4-BE49-F238E27FC236}">
                <a16:creationId xmlns:a16="http://schemas.microsoft.com/office/drawing/2014/main" id="{3F53A3C9-13C4-445D-85DB-2075506BCA0B}"/>
              </a:ext>
            </a:extLst>
          </p:cNvPr>
          <p:cNvSpPr txBox="1"/>
          <p:nvPr/>
        </p:nvSpPr>
        <p:spPr>
          <a:xfrm>
            <a:off x="388690" y="3670993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非贪婪匹配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.*?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的使用范例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B3A679BB-847A-4F81-AF0F-4448716BD883}"/>
              </a:ext>
            </a:extLst>
          </p:cNvPr>
          <p:cNvGrpSpPr/>
          <p:nvPr/>
        </p:nvGrpSpPr>
        <p:grpSpPr>
          <a:xfrm>
            <a:off x="454098" y="4932929"/>
            <a:ext cx="11509301" cy="1740016"/>
            <a:chOff x="448322" y="2685927"/>
            <a:chExt cx="11509301" cy="4037533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D4C20A9B-6F71-4C75-BF6C-048E2A324E79}"/>
                </a:ext>
              </a:extLst>
            </p:cNvPr>
            <p:cNvSpPr/>
            <p:nvPr/>
          </p:nvSpPr>
          <p:spPr>
            <a:xfrm>
              <a:off x="448322" y="2685927"/>
              <a:ext cx="11281719" cy="403753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D0BCA161-B2A2-46D5-8FC9-62FE4EE7E0B3}"/>
                </a:ext>
              </a:extLst>
            </p:cNvPr>
            <p:cNvSpPr txBox="1"/>
            <p:nvPr/>
          </p:nvSpPr>
          <p:spPr>
            <a:xfrm>
              <a:off x="792000" y="2773021"/>
              <a:ext cx="11165623" cy="3703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'&lt;h3&gt;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C&lt;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变化的网址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D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新闻标题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&lt;/h3&gt;'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p_title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'&lt;h3&gt;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C.*?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D(.*?)&lt;/h3&gt;'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title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p_title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res)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B8BEF2FF-B561-4F5E-BBD2-D5035CBE5BAC}"/>
                </a:ext>
              </a:extLst>
            </p:cNvPr>
            <p:cNvSpPr txBox="1"/>
            <p:nvPr/>
          </p:nvSpPr>
          <p:spPr>
            <a:xfrm>
              <a:off x="6656281" y="2777430"/>
              <a:ext cx="5067984" cy="37035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确定原始文本为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确定匹配规则为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p_source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中获取文本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D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和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&lt;/h3&gt;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之间的内容</a:t>
              </a:r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E4851838-812A-440B-B815-3CC5ACB331AD}"/>
              </a:ext>
            </a:extLst>
          </p:cNvPr>
          <p:cNvSpPr txBox="1"/>
          <p:nvPr/>
        </p:nvSpPr>
        <p:spPr>
          <a:xfrm>
            <a:off x="386606" y="4285148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结合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findall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函数和非贪婪匹配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(.*?)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与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.*?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1F000A6B-00FB-4785-BBD7-3E7F835C4B1A}"/>
              </a:ext>
            </a:extLst>
          </p:cNvPr>
          <p:cNvCxnSpPr>
            <a:cxnSpLocks/>
          </p:cNvCxnSpPr>
          <p:nvPr/>
        </p:nvCxnSpPr>
        <p:spPr>
          <a:xfrm>
            <a:off x="3113313" y="5747656"/>
            <a:ext cx="1556658" cy="0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1ACCDBAD-A844-459E-8DC0-40803155870A}"/>
              </a:ext>
            </a:extLst>
          </p:cNvPr>
          <p:cNvCxnSpPr>
            <a:cxnSpLocks/>
          </p:cNvCxnSpPr>
          <p:nvPr/>
        </p:nvCxnSpPr>
        <p:spPr>
          <a:xfrm flipV="1">
            <a:off x="5431971" y="5747652"/>
            <a:ext cx="1034144" cy="4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94FEEF6F-74BC-474F-A4D8-118B4EF70ADF}"/>
              </a:ext>
            </a:extLst>
          </p:cNvPr>
          <p:cNvSpPr/>
          <p:nvPr/>
        </p:nvSpPr>
        <p:spPr>
          <a:xfrm>
            <a:off x="9996873" y="5739555"/>
            <a:ext cx="15664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['新闻标题']</a:t>
            </a:r>
          </a:p>
        </p:txBody>
      </p:sp>
    </p:spTree>
    <p:extLst>
      <p:ext uri="{BB962C8B-B14F-4D97-AF65-F5344CB8AC3E}">
        <p14:creationId xmlns:p14="http://schemas.microsoft.com/office/powerpoint/2010/main" val="2827433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7" grpId="0"/>
      <p:bldP spid="26" grpId="0"/>
      <p:bldP spid="31" grpId="0"/>
      <p:bldP spid="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非贪婪匹配之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.*?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非贪婪匹配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.*?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的实战操作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23128A9-E7DE-43C6-AB25-64FAEF000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0" y="2558144"/>
            <a:ext cx="6205987" cy="40820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6D83B22D-A614-412F-99D5-1B1806DA4029}"/>
              </a:ext>
            </a:extLst>
          </p:cNvPr>
          <p:cNvSpPr/>
          <p:nvPr/>
        </p:nvSpPr>
        <p:spPr>
          <a:xfrm>
            <a:off x="1939812" y="2808725"/>
            <a:ext cx="4667817" cy="18484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2723E7D-984C-40C9-B9E6-609554B519AC}"/>
              </a:ext>
            </a:extLst>
          </p:cNvPr>
          <p:cNvSpPr/>
          <p:nvPr/>
        </p:nvSpPr>
        <p:spPr>
          <a:xfrm>
            <a:off x="992756" y="3004456"/>
            <a:ext cx="3372416" cy="18484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8E3C1F0-9EC2-42CA-8934-C0577EF45E81}"/>
              </a:ext>
            </a:extLst>
          </p:cNvPr>
          <p:cNvSpPr/>
          <p:nvPr/>
        </p:nvSpPr>
        <p:spPr>
          <a:xfrm>
            <a:off x="1350275" y="4729883"/>
            <a:ext cx="2546812" cy="122625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0F5DCD2-F80B-4D74-9F8A-8073057D573A}"/>
              </a:ext>
            </a:extLst>
          </p:cNvPr>
          <p:cNvSpPr/>
          <p:nvPr/>
        </p:nvSpPr>
        <p:spPr>
          <a:xfrm>
            <a:off x="4273720" y="3268590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新闻链接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C627633-3AA9-4598-BF15-453445AE1338}"/>
              </a:ext>
            </a:extLst>
          </p:cNvPr>
          <p:cNvSpPr/>
          <p:nvPr/>
        </p:nvSpPr>
        <p:spPr>
          <a:xfrm>
            <a:off x="4273720" y="5142956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新闻标题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4502DC8-15A2-4941-A348-BA309C40C8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55"/>
          <a:stretch/>
        </p:blipFill>
        <p:spPr>
          <a:xfrm>
            <a:off x="5439889" y="3831869"/>
            <a:ext cx="6347834" cy="11954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584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 animBg="1"/>
      <p:bldP spid="14" grpId="0" animBg="1"/>
      <p:bldP spid="15" grpId="0" animBg="1"/>
      <p:bldP spid="16" grpId="0"/>
      <p:bldP spid="17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非贪婪匹配之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.*?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非贪婪匹配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.*?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的实战操作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67C8878-17B9-4937-9D72-6B178F1562AD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获取新闻标题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AFB1E06-34DA-47C3-9684-30FBEC56EB21}"/>
              </a:ext>
            </a:extLst>
          </p:cNvPr>
          <p:cNvGrpSpPr/>
          <p:nvPr/>
        </p:nvGrpSpPr>
        <p:grpSpPr>
          <a:xfrm>
            <a:off x="454098" y="3136788"/>
            <a:ext cx="11281719" cy="3013641"/>
            <a:chOff x="448322" y="2685927"/>
            <a:chExt cx="11281719" cy="6407016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36BBCCC-BBE8-4B13-A42B-FC9C4D703480}"/>
                </a:ext>
              </a:extLst>
            </p:cNvPr>
            <p:cNvSpPr/>
            <p:nvPr/>
          </p:nvSpPr>
          <p:spPr>
            <a:xfrm>
              <a:off x="448322" y="2685927"/>
              <a:ext cx="11281719" cy="64070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B02521A1-A2A8-4300-A801-FF61E575201D}"/>
                </a:ext>
              </a:extLst>
            </p:cNvPr>
            <p:cNvSpPr txBox="1"/>
            <p:nvPr/>
          </p:nvSpPr>
          <p:spPr>
            <a:xfrm>
              <a:off x="792001" y="2773021"/>
              <a:ext cx="7965223" cy="5274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 algn="just"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'&lt;h3 class="c-title"&gt;&lt;a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="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网址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 data-click="{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英文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&amp;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数字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}" target="_blank"&gt;"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投资者提问：四月三十的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"&lt;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新闻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采访拍视频没。啥时候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"&lt;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央视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播出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"&lt;/a&gt;'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p_title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'&lt;h3 class="c-title"&gt;.*?&gt;"(.*?)"&lt;/a&gt;'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title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p_title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res)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F9771B3E-EFBC-42E8-B95B-97E17D55FE40}"/>
                </a:ext>
              </a:extLst>
            </p:cNvPr>
            <p:cNvSpPr txBox="1"/>
            <p:nvPr/>
          </p:nvSpPr>
          <p:spPr>
            <a:xfrm>
              <a:off x="7235989" y="2786175"/>
              <a:ext cx="4152458" cy="5274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确定原始文本为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确定匹配规则为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p_title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中获取新闻标题</a:t>
              </a:r>
            </a:p>
          </p:txBody>
        </p:sp>
      </p:grp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F29C3340-93DC-4B99-A4CB-231C0EC7D1A7}"/>
              </a:ext>
            </a:extLst>
          </p:cNvPr>
          <p:cNvCxnSpPr>
            <a:cxnSpLocks/>
          </p:cNvCxnSpPr>
          <p:nvPr/>
        </p:nvCxnSpPr>
        <p:spPr>
          <a:xfrm>
            <a:off x="4245429" y="4365170"/>
            <a:ext cx="4386942" cy="0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DFFA7191-99A8-46B2-BD53-508F324F043D}"/>
              </a:ext>
            </a:extLst>
          </p:cNvPr>
          <p:cNvCxnSpPr>
            <a:cxnSpLocks/>
          </p:cNvCxnSpPr>
          <p:nvPr/>
        </p:nvCxnSpPr>
        <p:spPr>
          <a:xfrm>
            <a:off x="968828" y="4757056"/>
            <a:ext cx="6455229" cy="0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E5234D5-8729-49A1-8DB4-9BAB7DC8C5C9}"/>
              </a:ext>
            </a:extLst>
          </p:cNvPr>
          <p:cNvSpPr/>
          <p:nvPr/>
        </p:nvSpPr>
        <p:spPr>
          <a:xfrm>
            <a:off x="464984" y="5625902"/>
            <a:ext cx="114167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['投资者提问：四月三十的"&lt;em&gt;新闻&lt;/em&gt;"采访拍视频没。啥时候"&lt;em&gt;央视&lt;/em&gt;"播出']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E2A8F4A-1617-4098-953E-08C92186B4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5"/>
          <a:stretch/>
        </p:blipFill>
        <p:spPr>
          <a:xfrm>
            <a:off x="5382207" y="1919470"/>
            <a:ext cx="6347834" cy="11954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4E9A8F2D-0D4A-4EA3-BB7C-6EF9F9FFDD6F}"/>
              </a:ext>
            </a:extLst>
          </p:cNvPr>
          <p:cNvSpPr/>
          <p:nvPr/>
        </p:nvSpPr>
        <p:spPr>
          <a:xfrm>
            <a:off x="1966923" y="4763308"/>
            <a:ext cx="4825763" cy="360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467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/>
      <p:bldP spid="39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非贪婪匹配之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.*?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非贪婪匹配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.*?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的实战操作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67C8878-17B9-4937-9D72-6B178F1562AD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获取新闻标题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AFB1E06-34DA-47C3-9684-30FBEC56EB21}"/>
              </a:ext>
            </a:extLst>
          </p:cNvPr>
          <p:cNvGrpSpPr/>
          <p:nvPr/>
        </p:nvGrpSpPr>
        <p:grpSpPr>
          <a:xfrm>
            <a:off x="454097" y="3108017"/>
            <a:ext cx="4928843" cy="2767928"/>
            <a:chOff x="448322" y="2592242"/>
            <a:chExt cx="11281719" cy="2756132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36BBCCC-BBE8-4B13-A42B-FC9C4D703480}"/>
                </a:ext>
              </a:extLst>
            </p:cNvPr>
            <p:cNvSpPr/>
            <p:nvPr/>
          </p:nvSpPr>
          <p:spPr>
            <a:xfrm>
              <a:off x="448322" y="2592242"/>
              <a:ext cx="11281719" cy="275613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B02521A1-A2A8-4300-A801-FF61E575201D}"/>
                </a:ext>
              </a:extLst>
            </p:cNvPr>
            <p:cNvSpPr txBox="1"/>
            <p:nvPr/>
          </p:nvSpPr>
          <p:spPr>
            <a:xfrm>
              <a:off x="792003" y="2773021"/>
              <a:ext cx="10621336" cy="2355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&lt;h3 class="c-title"&gt;&lt;a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="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网址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 data-click="{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英文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&amp;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数字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}" target="_blank"&gt;"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投资者提问：四月三十的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"&lt;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新闻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采访拍视频没。啥时候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"&lt;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央视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播出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"&lt;/a&gt;</a:t>
              </a:r>
            </a:p>
          </p:txBody>
        </p: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4E9A8F2D-0D4A-4EA3-BB7C-6EF9F9FFDD6F}"/>
              </a:ext>
            </a:extLst>
          </p:cNvPr>
          <p:cNvSpPr/>
          <p:nvPr/>
        </p:nvSpPr>
        <p:spPr>
          <a:xfrm>
            <a:off x="665589" y="3342601"/>
            <a:ext cx="2652993" cy="3252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6C38026-E6BB-40BC-A693-7DECC527809D}"/>
              </a:ext>
            </a:extLst>
          </p:cNvPr>
          <p:cNvSpPr/>
          <p:nvPr/>
        </p:nvSpPr>
        <p:spPr>
          <a:xfrm>
            <a:off x="2760674" y="4110699"/>
            <a:ext cx="315688" cy="3252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911D9C0-1D2D-4E8C-9268-CE2F3BBE5526}"/>
              </a:ext>
            </a:extLst>
          </p:cNvPr>
          <p:cNvSpPr/>
          <p:nvPr/>
        </p:nvSpPr>
        <p:spPr>
          <a:xfrm>
            <a:off x="925284" y="5271893"/>
            <a:ext cx="794657" cy="3252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5B8DD91-45EB-45CB-A762-586AE2F6FFDB}"/>
              </a:ext>
            </a:extLst>
          </p:cNvPr>
          <p:cNvSpPr/>
          <p:nvPr/>
        </p:nvSpPr>
        <p:spPr>
          <a:xfrm>
            <a:off x="5707946" y="4364202"/>
            <a:ext cx="4754635" cy="441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&lt;h3 class="c-title"&gt;.*?&gt;"(.*?)"&lt;/a&gt;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97E1A45-C735-4141-82E9-9CDAAC30CC5A}"/>
              </a:ext>
            </a:extLst>
          </p:cNvPr>
          <p:cNvSpPr/>
          <p:nvPr/>
        </p:nvSpPr>
        <p:spPr>
          <a:xfrm>
            <a:off x="5751490" y="4437372"/>
            <a:ext cx="3279271" cy="324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3961A83-E6D9-4146-8DC4-8F892773805C}"/>
              </a:ext>
            </a:extLst>
          </p:cNvPr>
          <p:cNvSpPr/>
          <p:nvPr/>
        </p:nvSpPr>
        <p:spPr>
          <a:xfrm>
            <a:off x="9542388" y="4436170"/>
            <a:ext cx="794657" cy="3252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DD3CF24-3036-4E48-8615-5A7D54E09948}"/>
              </a:ext>
            </a:extLst>
          </p:cNvPr>
          <p:cNvCxnSpPr/>
          <p:nvPr/>
        </p:nvCxnSpPr>
        <p:spPr>
          <a:xfrm>
            <a:off x="7332590" y="4090158"/>
            <a:ext cx="0" cy="32847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C5CBB962-35DA-49C7-8C99-D0CB44C79F67}"/>
              </a:ext>
            </a:extLst>
          </p:cNvPr>
          <p:cNvSpPr/>
          <p:nvPr/>
        </p:nvSpPr>
        <p:spPr>
          <a:xfrm>
            <a:off x="6857928" y="3667047"/>
            <a:ext cx="8899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5A4D69AE-0593-4AF4-B311-4F73D6D8E6CD}"/>
              </a:ext>
            </a:extLst>
          </p:cNvPr>
          <p:cNvCxnSpPr/>
          <p:nvPr/>
        </p:nvCxnSpPr>
        <p:spPr>
          <a:xfrm>
            <a:off x="9945161" y="4090156"/>
            <a:ext cx="0" cy="32847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573FBB6A-0CE5-4982-A3E6-5C90E903DA5A}"/>
              </a:ext>
            </a:extLst>
          </p:cNvPr>
          <p:cNvSpPr/>
          <p:nvPr/>
        </p:nvSpPr>
        <p:spPr>
          <a:xfrm>
            <a:off x="9470499" y="3667045"/>
            <a:ext cx="8899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DA9F0AB3-7C35-4092-B149-1B2240DA626F}"/>
              </a:ext>
            </a:extLst>
          </p:cNvPr>
          <p:cNvCxnSpPr>
            <a:cxnSpLocks/>
          </p:cNvCxnSpPr>
          <p:nvPr/>
        </p:nvCxnSpPr>
        <p:spPr>
          <a:xfrm>
            <a:off x="8486476" y="3718625"/>
            <a:ext cx="0" cy="70000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A03858C7-44FC-4ED9-AE40-DBA217E54D5D}"/>
              </a:ext>
            </a:extLst>
          </p:cNvPr>
          <p:cNvSpPr/>
          <p:nvPr/>
        </p:nvSpPr>
        <p:spPr>
          <a:xfrm>
            <a:off x="6694671" y="3285857"/>
            <a:ext cx="35830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.*?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用于填充我们不关心的内容</a:t>
            </a: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AA4B2C7B-B5A8-46B7-B24D-B458F59F8436}"/>
              </a:ext>
            </a:extLst>
          </p:cNvPr>
          <p:cNvCxnSpPr/>
          <p:nvPr/>
        </p:nvCxnSpPr>
        <p:spPr>
          <a:xfrm>
            <a:off x="9286057" y="4761372"/>
            <a:ext cx="0" cy="328474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01C7FED6-D66E-4203-ADD5-0F3731AB65AB}"/>
              </a:ext>
            </a:extLst>
          </p:cNvPr>
          <p:cNvSpPr/>
          <p:nvPr/>
        </p:nvSpPr>
        <p:spPr>
          <a:xfrm>
            <a:off x="6870694" y="5060952"/>
            <a:ext cx="48077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(.*?)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是需要查找的内容，此处为新闻标题</a:t>
            </a:r>
          </a:p>
        </p:txBody>
      </p:sp>
    </p:spTree>
    <p:extLst>
      <p:ext uri="{BB962C8B-B14F-4D97-AF65-F5344CB8AC3E}">
        <p14:creationId xmlns:p14="http://schemas.microsoft.com/office/powerpoint/2010/main" val="1048753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9" grpId="0" animBg="1"/>
      <p:bldP spid="15" grpId="0" animBg="1"/>
      <p:bldP spid="16" grpId="0" animBg="1"/>
      <p:bldP spid="2" grpId="0"/>
      <p:bldP spid="18" grpId="0" animBg="1"/>
      <p:bldP spid="19" grpId="0" animBg="1"/>
      <p:bldP spid="23" grpId="0"/>
      <p:bldP spid="25" grpId="0"/>
      <p:bldP spid="27" grpId="0"/>
      <p:bldP spid="2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非贪婪匹配之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.*?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非贪婪匹配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.*?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的实战操作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67C8878-17B9-4937-9D72-6B178F1562AD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获取新闻链接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（练习）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8FED5BDF-4056-492B-AA03-CC68E1834850}"/>
              </a:ext>
            </a:extLst>
          </p:cNvPr>
          <p:cNvGrpSpPr/>
          <p:nvPr/>
        </p:nvGrpSpPr>
        <p:grpSpPr>
          <a:xfrm>
            <a:off x="454098" y="3136788"/>
            <a:ext cx="11281719" cy="3013641"/>
            <a:chOff x="448322" y="2685927"/>
            <a:chExt cx="11281719" cy="6407016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7FEDD141-7E8E-4545-97BE-173F32401375}"/>
                </a:ext>
              </a:extLst>
            </p:cNvPr>
            <p:cNvSpPr/>
            <p:nvPr/>
          </p:nvSpPr>
          <p:spPr>
            <a:xfrm>
              <a:off x="448322" y="2685927"/>
              <a:ext cx="11281719" cy="64070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6A0A971-2CE6-42FE-9353-9F02A008190B}"/>
                </a:ext>
              </a:extLst>
            </p:cNvPr>
            <p:cNvSpPr txBox="1"/>
            <p:nvPr/>
          </p:nvSpPr>
          <p:spPr>
            <a:xfrm>
              <a:off x="792001" y="2773021"/>
              <a:ext cx="7965223" cy="5029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 algn="just"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'&lt;h3 class="c-title"&gt;&lt;a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="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网址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 data-click="{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英文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&amp;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数字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}" target="_blank"&gt;"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投资者提问：四月三十的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"&lt;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新闻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采访拍视频没。啥时候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"&lt;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央视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&gt;"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播出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"&lt;/a&gt;'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title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res)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9C0BFF0-CD28-4C4B-A70A-248EA42D7B47}"/>
                </a:ext>
              </a:extLst>
            </p:cNvPr>
            <p:cNvSpPr txBox="1"/>
            <p:nvPr/>
          </p:nvSpPr>
          <p:spPr>
            <a:xfrm>
              <a:off x="7235989" y="2786175"/>
              <a:ext cx="4152458" cy="5029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    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确定原始文本为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确定匹配规则为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p_href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中获取新闻标题</a:t>
              </a: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157A6995-950E-4809-8A48-9633805A0D38}"/>
              </a:ext>
            </a:extLst>
          </p:cNvPr>
          <p:cNvSpPr/>
          <p:nvPr/>
        </p:nvSpPr>
        <p:spPr>
          <a:xfrm>
            <a:off x="1941306" y="4772299"/>
            <a:ext cx="4661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'&lt;h3 class="c-title"&gt;&lt;a </a:t>
            </a:r>
            <a:r>
              <a:rPr lang="en-US" altLang="zh-CN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href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=“(.*?)"'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9E741336-4777-43F9-A1A7-8C3B45465BB2}"/>
              </a:ext>
            </a:extLst>
          </p:cNvPr>
          <p:cNvCxnSpPr>
            <a:cxnSpLocks/>
          </p:cNvCxnSpPr>
          <p:nvPr/>
        </p:nvCxnSpPr>
        <p:spPr>
          <a:xfrm>
            <a:off x="5549973" y="3987218"/>
            <a:ext cx="546027" cy="0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0991DAEE-7DE5-4A78-B227-E203732E79B5}"/>
              </a:ext>
            </a:extLst>
          </p:cNvPr>
          <p:cNvSpPr/>
          <p:nvPr/>
        </p:nvSpPr>
        <p:spPr>
          <a:xfrm>
            <a:off x="1941306" y="5653542"/>
            <a:ext cx="57324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'&lt;h3 class="c-title"&gt;&lt;a </a:t>
            </a:r>
            <a:r>
              <a:rPr lang="en-US" altLang="zh-CN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href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=“(.*?)".*? "&lt;/a&gt;'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4F469815-E3E9-42DC-A226-59A77C7EF5F6}"/>
              </a:ext>
            </a:extLst>
          </p:cNvPr>
          <p:cNvSpPr/>
          <p:nvPr/>
        </p:nvSpPr>
        <p:spPr>
          <a:xfrm>
            <a:off x="1999113" y="4794363"/>
            <a:ext cx="4422469" cy="3472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89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43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4.4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自动考虑换行的修饰符</a:t>
            </a:r>
            <a:r>
              <a:rPr lang="en-US" altLang="zh-CN" sz="4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re.S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修饰符</a:t>
            </a:r>
            <a:r>
              <a:rPr lang="en-US" altLang="zh-CN" sz="2800" b="1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re.S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的使用规则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67C8878-17B9-4937-9D72-6B178F1562AD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re.S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是在使用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findall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函数时，可以自动考虑换行的影响，使得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.*?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可以匹配换行。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02BD9403-26EB-4DD9-B32C-F0E5F9D6E6AA}"/>
              </a:ext>
            </a:extLst>
          </p:cNvPr>
          <p:cNvGrpSpPr/>
          <p:nvPr/>
        </p:nvGrpSpPr>
        <p:grpSpPr>
          <a:xfrm>
            <a:off x="454098" y="3136789"/>
            <a:ext cx="11281719" cy="581057"/>
            <a:chOff x="448322" y="2685927"/>
            <a:chExt cx="11281719" cy="1295513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227185E-0565-49CE-9297-9F1BFC065BEB}"/>
                </a:ext>
              </a:extLst>
            </p:cNvPr>
            <p:cNvSpPr/>
            <p:nvPr/>
          </p:nvSpPr>
          <p:spPr>
            <a:xfrm>
              <a:off x="448322" y="2685927"/>
              <a:ext cx="11281719" cy="129551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326F49E5-7837-44F8-9D73-6CDEB8D26B17}"/>
                </a:ext>
              </a:extLst>
            </p:cNvPr>
            <p:cNvSpPr txBox="1"/>
            <p:nvPr/>
          </p:nvSpPr>
          <p:spPr>
            <a:xfrm>
              <a:off x="792001" y="2773021"/>
              <a:ext cx="7125981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匹配规则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原始文本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</a:t>
              </a:r>
              <a:r>
                <a:rPr lang="en-US" altLang="zh-CN" sz="20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）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E9714B3-678D-4256-8182-11FAD1F84968}"/>
                </a:ext>
              </a:extLst>
            </p:cNvPr>
            <p:cNvSpPr txBox="1"/>
            <p:nvPr/>
          </p:nvSpPr>
          <p:spPr>
            <a:xfrm>
              <a:off x="5578835" y="2773021"/>
              <a:ext cx="3521442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的使用格式</a:t>
              </a:r>
            </a:p>
          </p:txBody>
        </p:sp>
      </p:grpSp>
      <p:sp>
        <p:nvSpPr>
          <p:cNvPr id="36" name="TextBox 4">
            <a:extLst>
              <a:ext uri="{FF2B5EF4-FFF2-40B4-BE49-F238E27FC236}">
                <a16:creationId xmlns:a16="http://schemas.microsoft.com/office/drawing/2014/main" id="{336C62EC-49BE-4554-8731-624D5EE45E7E}"/>
              </a:ext>
            </a:extLst>
          </p:cNvPr>
          <p:cNvSpPr txBox="1"/>
          <p:nvPr/>
        </p:nvSpPr>
        <p:spPr>
          <a:xfrm>
            <a:off x="388690" y="3670993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修饰符</a:t>
            </a:r>
            <a:r>
              <a:rPr lang="en-US" altLang="zh-CN" sz="2800" b="1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re.S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的使用范例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53A13713-5004-4501-8916-CE205F1A467A}"/>
              </a:ext>
            </a:extLst>
          </p:cNvPr>
          <p:cNvGrpSpPr/>
          <p:nvPr/>
        </p:nvGrpSpPr>
        <p:grpSpPr>
          <a:xfrm>
            <a:off x="454098" y="4932929"/>
            <a:ext cx="11509301" cy="1837490"/>
            <a:chOff x="448322" y="2685927"/>
            <a:chExt cx="11509301" cy="4263712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304D7D7C-D58F-4E07-A5B6-3B9FB05D88CF}"/>
                </a:ext>
              </a:extLst>
            </p:cNvPr>
            <p:cNvSpPr/>
            <p:nvPr/>
          </p:nvSpPr>
          <p:spPr>
            <a:xfrm>
              <a:off x="448322" y="2685927"/>
              <a:ext cx="11281719" cy="425930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EA583B2C-7D23-4C64-B768-8F7AE3665CD7}"/>
                </a:ext>
              </a:extLst>
            </p:cNvPr>
            <p:cNvSpPr txBox="1"/>
            <p:nvPr/>
          </p:nvSpPr>
          <p:spPr>
            <a:xfrm>
              <a:off x="792000" y="2747761"/>
              <a:ext cx="11165623" cy="4172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7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>
                <a:lnSpc>
                  <a:spcPts val="27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'''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</a:t>
              </a:r>
            </a:p>
            <a:p>
              <a:pPr>
                <a:lnSpc>
                  <a:spcPts val="27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百度新闻文本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B'''</a:t>
              </a:r>
            </a:p>
            <a:p>
              <a:pPr>
                <a:lnSpc>
                  <a:spcPts val="27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p_source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A(.*?)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文本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B'</a:t>
              </a:r>
            </a:p>
            <a:p>
              <a:pPr>
                <a:lnSpc>
                  <a:spcPts val="27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source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p_source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res,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FFD69A5F-B9EC-4598-96B7-E188075FE743}"/>
                </a:ext>
              </a:extLst>
            </p:cNvPr>
            <p:cNvSpPr txBox="1"/>
            <p:nvPr/>
          </p:nvSpPr>
          <p:spPr>
            <a:xfrm>
              <a:off x="6656281" y="2777430"/>
              <a:ext cx="5067984" cy="4172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7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7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确定原始文本（有换行）为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</a:p>
            <a:p>
              <a:pPr>
                <a:lnSpc>
                  <a:spcPts val="27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7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确定匹配规则为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p_source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7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中获取文本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和文本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B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之间的内容</a:t>
              </a:r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D6A71058-2773-4417-8AD7-EDB33D18B82C}"/>
              </a:ext>
            </a:extLst>
          </p:cNvPr>
          <p:cNvSpPr txBox="1"/>
          <p:nvPr/>
        </p:nvSpPr>
        <p:spPr>
          <a:xfrm>
            <a:off x="386606" y="4285148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结合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findall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函数、非贪婪匹配和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re.S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3026CDCD-0EE4-4D67-ABF9-E1D91A4C62F8}"/>
              </a:ext>
            </a:extLst>
          </p:cNvPr>
          <p:cNvCxnSpPr>
            <a:cxnSpLocks/>
          </p:cNvCxnSpPr>
          <p:nvPr/>
        </p:nvCxnSpPr>
        <p:spPr>
          <a:xfrm flipV="1">
            <a:off x="1567541" y="6035124"/>
            <a:ext cx="1034144" cy="4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id="{A84178BC-49F9-4599-9BFF-C6AC57CB6B41}"/>
              </a:ext>
            </a:extLst>
          </p:cNvPr>
          <p:cNvSpPr/>
          <p:nvPr/>
        </p:nvSpPr>
        <p:spPr>
          <a:xfrm>
            <a:off x="9316820" y="5671336"/>
            <a:ext cx="23134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['\n      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百度新闻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']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60E9DE7-ED1D-4A62-8A12-FCC41F40FF91}"/>
              </a:ext>
            </a:extLst>
          </p:cNvPr>
          <p:cNvSpPr/>
          <p:nvPr/>
        </p:nvSpPr>
        <p:spPr>
          <a:xfrm>
            <a:off x="3254823" y="5687874"/>
            <a:ext cx="239491" cy="26826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76612E7-23CC-4928-9D36-E960AD684B17}"/>
              </a:ext>
            </a:extLst>
          </p:cNvPr>
          <p:cNvSpPr/>
          <p:nvPr/>
        </p:nvSpPr>
        <p:spPr>
          <a:xfrm>
            <a:off x="1611080" y="5350416"/>
            <a:ext cx="239491" cy="26826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452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0" grpId="0"/>
      <p:bldP spid="36" grpId="0"/>
      <p:bldP spid="42" grpId="0"/>
      <p:bldP spid="45" grpId="0"/>
      <p:bldP spid="19" grpId="0" animBg="1"/>
      <p:bldP spid="2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4.4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自动考虑换行的修饰符</a:t>
            </a:r>
            <a:r>
              <a:rPr lang="en-US" altLang="zh-CN" sz="4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re.S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修饰符</a:t>
            </a:r>
            <a:r>
              <a:rPr lang="en-US" altLang="zh-CN" sz="2800" b="1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re.S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的实战操作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0528FDD6-222B-414C-8194-78EEF65D1E46}"/>
              </a:ext>
            </a:extLst>
          </p:cNvPr>
          <p:cNvGrpSpPr/>
          <p:nvPr/>
        </p:nvGrpSpPr>
        <p:grpSpPr>
          <a:xfrm>
            <a:off x="454098" y="2516300"/>
            <a:ext cx="11281719" cy="4276384"/>
            <a:chOff x="448322" y="2685927"/>
            <a:chExt cx="11281719" cy="9922921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52CE47D0-EB7B-4917-B18C-CC313D6BB9B9}"/>
                </a:ext>
              </a:extLst>
            </p:cNvPr>
            <p:cNvSpPr/>
            <p:nvPr/>
          </p:nvSpPr>
          <p:spPr>
            <a:xfrm>
              <a:off x="448322" y="2685927"/>
              <a:ext cx="11281719" cy="992292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B8B1957F-BE55-45B6-99EB-398B7D55B727}"/>
                </a:ext>
              </a:extLst>
            </p:cNvPr>
            <p:cNvSpPr txBox="1"/>
            <p:nvPr/>
          </p:nvSpPr>
          <p:spPr>
            <a:xfrm>
              <a:off x="792000" y="2773021"/>
              <a:ext cx="9968193" cy="94466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 = '''&lt;h3 class="c-title"&gt;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&lt;a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="https://baijiahao.baidu.com/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s?id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=1631161702623128831&amp;amp;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wfr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=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spider&amp;amp;for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=pc"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data-click="{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英文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&amp;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数字</a:t>
              </a:r>
            </a:p>
            <a:p>
              <a:pPr>
                <a:lnSpc>
                  <a:spcPts val="26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}"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          target="_blank"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&gt;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  &lt;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阿里巴巴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代码竞赛现全球首位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AI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评委 能为代码质量打分</a:t>
              </a:r>
            </a:p>
            <a:p>
              <a:pPr>
                <a:lnSpc>
                  <a:spcPts val="26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   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&lt;/a&gt;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'''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F958E8A2-3BEC-40D4-A97A-DE23939C7C48}"/>
                </a:ext>
              </a:extLst>
            </p:cNvPr>
            <p:cNvSpPr txBox="1"/>
            <p:nvPr/>
          </p:nvSpPr>
          <p:spPr>
            <a:xfrm>
              <a:off x="6656281" y="2777430"/>
              <a:ext cx="4947710" cy="1709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确定原始文本（有换行）为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</a:p>
          </p:txBody>
        </p:sp>
      </p:grpSp>
      <p:sp>
        <p:nvSpPr>
          <p:cNvPr id="50" name="矩形 49">
            <a:extLst>
              <a:ext uri="{FF2B5EF4-FFF2-40B4-BE49-F238E27FC236}">
                <a16:creationId xmlns:a16="http://schemas.microsoft.com/office/drawing/2014/main" id="{CCDFEF83-8C63-48AE-A60B-8122AC950A9F}"/>
              </a:ext>
            </a:extLst>
          </p:cNvPr>
          <p:cNvSpPr/>
          <p:nvPr/>
        </p:nvSpPr>
        <p:spPr>
          <a:xfrm>
            <a:off x="2217906" y="3246913"/>
            <a:ext cx="8340395" cy="3184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372F96F8-6B18-4AAC-99BA-887336493D7B}"/>
              </a:ext>
            </a:extLst>
          </p:cNvPr>
          <p:cNvSpPr/>
          <p:nvPr/>
        </p:nvSpPr>
        <p:spPr>
          <a:xfrm>
            <a:off x="797775" y="3624350"/>
            <a:ext cx="3249969" cy="3184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88DEEFD6-5714-4BEA-B4EA-A84F0CF988FB}"/>
              </a:ext>
            </a:extLst>
          </p:cNvPr>
          <p:cNvSpPr/>
          <p:nvPr/>
        </p:nvSpPr>
        <p:spPr>
          <a:xfrm>
            <a:off x="1274935" y="5549466"/>
            <a:ext cx="8011886" cy="324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1938C3A3-DBD2-414D-954F-69B9780A7870}"/>
              </a:ext>
            </a:extLst>
          </p:cNvPr>
          <p:cNvSpPr/>
          <p:nvPr/>
        </p:nvSpPr>
        <p:spPr>
          <a:xfrm>
            <a:off x="9435011" y="3612642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新闻链接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E1A7E135-E7EE-40F0-BF60-4885556F7E31}"/>
              </a:ext>
            </a:extLst>
          </p:cNvPr>
          <p:cNvSpPr/>
          <p:nvPr/>
        </p:nvSpPr>
        <p:spPr>
          <a:xfrm>
            <a:off x="9435011" y="5508786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新闻标题</a:t>
            </a:r>
          </a:p>
        </p:txBody>
      </p:sp>
    </p:spTree>
    <p:extLst>
      <p:ext uri="{BB962C8B-B14F-4D97-AF65-F5344CB8AC3E}">
        <p14:creationId xmlns:p14="http://schemas.microsoft.com/office/powerpoint/2010/main" val="3515615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0" grpId="0" animBg="1"/>
      <p:bldP spid="51" grpId="0" animBg="1"/>
      <p:bldP spid="52" grpId="0" animBg="1"/>
      <p:bldP spid="53" grpId="0"/>
      <p:bldP spid="5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4.4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自动考虑换行的修饰符</a:t>
            </a:r>
            <a:r>
              <a:rPr lang="en-US" altLang="zh-CN" sz="4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re.S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修饰符</a:t>
            </a:r>
            <a:r>
              <a:rPr lang="en-US" altLang="zh-CN" sz="2800" b="1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re.S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的实战操作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0528FDD6-222B-414C-8194-78EEF65D1E46}"/>
              </a:ext>
            </a:extLst>
          </p:cNvPr>
          <p:cNvGrpSpPr/>
          <p:nvPr/>
        </p:nvGrpSpPr>
        <p:grpSpPr>
          <a:xfrm>
            <a:off x="454098" y="2516300"/>
            <a:ext cx="11737901" cy="2817700"/>
            <a:chOff x="448322" y="2685927"/>
            <a:chExt cx="11737901" cy="4340633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52CE47D0-EB7B-4917-B18C-CC313D6BB9B9}"/>
                </a:ext>
              </a:extLst>
            </p:cNvPr>
            <p:cNvSpPr/>
            <p:nvPr/>
          </p:nvSpPr>
          <p:spPr>
            <a:xfrm>
              <a:off x="448322" y="2685927"/>
              <a:ext cx="11281719" cy="434063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B8B1957F-BE55-45B6-99EB-398B7D55B727}"/>
                </a:ext>
              </a:extLst>
            </p:cNvPr>
            <p:cNvSpPr txBox="1"/>
            <p:nvPr/>
          </p:nvSpPr>
          <p:spPr>
            <a:xfrm>
              <a:off x="792001" y="2773021"/>
              <a:ext cx="10131480" cy="32571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'&lt;h3 class="c-title"&gt;.*?&lt;a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="(.*?)"'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p_title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'&lt;h3 class="c-title"&gt;.*?&gt;(.*?)&lt;/a&gt;'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p_href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res,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</a:t>
              </a: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title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re.findall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p_title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res,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F958E8A2-3BEC-40D4-A97A-DE23939C7C48}"/>
                </a:ext>
              </a:extLst>
            </p:cNvPr>
            <p:cNvSpPr txBox="1"/>
            <p:nvPr/>
          </p:nvSpPr>
          <p:spPr>
            <a:xfrm>
              <a:off x="7238513" y="2818113"/>
              <a:ext cx="4947710" cy="32571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确定新闻链接的匹配规则为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p_href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确定新闻标题的匹配规则为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p_title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中获取新闻链接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26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在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res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中获取新闻标题</a:t>
              </a:r>
            </a:p>
          </p:txBody>
        </p: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7E286F8D-4E48-488D-9F8B-DAE0B06445FC}"/>
              </a:ext>
            </a:extLst>
          </p:cNvPr>
          <p:cNvSpPr/>
          <p:nvPr/>
        </p:nvSpPr>
        <p:spPr>
          <a:xfrm>
            <a:off x="4662208" y="2584152"/>
            <a:ext cx="377878" cy="324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F773579-72CB-4763-9D8D-99CEB7ACBCF7}"/>
              </a:ext>
            </a:extLst>
          </p:cNvPr>
          <p:cNvSpPr/>
          <p:nvPr/>
        </p:nvSpPr>
        <p:spPr>
          <a:xfrm>
            <a:off x="914400" y="4080545"/>
            <a:ext cx="105809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['https://baijiahao.baidu.com/s?id=1631161702623128831&amp;amp;wfr=spider&amp;amp;for=pc']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2E5BF3E-C3CE-4AAE-B6E5-38047C8020E9}"/>
              </a:ext>
            </a:extLst>
          </p:cNvPr>
          <p:cNvSpPr/>
          <p:nvPr/>
        </p:nvSpPr>
        <p:spPr>
          <a:xfrm>
            <a:off x="914400" y="4818566"/>
            <a:ext cx="1058091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['\n      &lt;em&gt;阿里巴巴&lt;/em&gt;代码竞赛现全球首位AI评委 能为代码质量打分\n    ']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A0436FD-A800-4EB5-97A4-0E9511B34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684"/>
          <a:stretch/>
        </p:blipFill>
        <p:spPr>
          <a:xfrm>
            <a:off x="2129402" y="5389695"/>
            <a:ext cx="8150909" cy="13966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6411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 animBg="1"/>
      <p:bldP spid="2" grpId="0"/>
      <p:bldP spid="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4.5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文本初步清洗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strip()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函数清除换行符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\n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和空格字符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0528FDD6-222B-414C-8194-78EEF65D1E46}"/>
              </a:ext>
            </a:extLst>
          </p:cNvPr>
          <p:cNvGrpSpPr/>
          <p:nvPr/>
        </p:nvGrpSpPr>
        <p:grpSpPr>
          <a:xfrm>
            <a:off x="454098" y="4410415"/>
            <a:ext cx="11737901" cy="1598497"/>
            <a:chOff x="448322" y="2685927"/>
            <a:chExt cx="11737901" cy="2462465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52CE47D0-EB7B-4917-B18C-CC313D6BB9B9}"/>
                </a:ext>
              </a:extLst>
            </p:cNvPr>
            <p:cNvSpPr/>
            <p:nvPr/>
          </p:nvSpPr>
          <p:spPr>
            <a:xfrm>
              <a:off x="448322" y="2685927"/>
              <a:ext cx="11281719" cy="246246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B8B1957F-BE55-45B6-99EB-398B7D55B727}"/>
                </a:ext>
              </a:extLst>
            </p:cNvPr>
            <p:cNvSpPr txBox="1"/>
            <p:nvPr/>
          </p:nvSpPr>
          <p:spPr>
            <a:xfrm>
              <a:off x="792000" y="2773022"/>
              <a:ext cx="10940125" cy="12734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title = ['\n      &lt;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阿里巴巴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代码竞赛现全球首位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AI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评委 能为代码质量打分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\n    ']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title[0] = title[0].strip()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F958E8A2-3BEC-40D4-A97A-DE23939C7C48}"/>
                </a:ext>
              </a:extLst>
            </p:cNvPr>
            <p:cNvSpPr txBox="1"/>
            <p:nvPr/>
          </p:nvSpPr>
          <p:spPr>
            <a:xfrm>
              <a:off x="7238513" y="2818113"/>
              <a:ext cx="4947710" cy="12734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去除第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个元素的换行符和空格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6F773579-72CB-4763-9D8D-99CEB7ACBCF7}"/>
              </a:ext>
            </a:extLst>
          </p:cNvPr>
          <p:cNvSpPr/>
          <p:nvPr/>
        </p:nvSpPr>
        <p:spPr>
          <a:xfrm>
            <a:off x="903515" y="5430041"/>
            <a:ext cx="1058091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['&lt;</a:t>
            </a:r>
            <a:r>
              <a:rPr lang="en-US" altLang="zh-CN" sz="20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em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阿里巴巴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&lt;/</a:t>
            </a:r>
            <a:r>
              <a:rPr lang="en-US" altLang="zh-CN" sz="200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em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代码竞赛现全球首位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评委 能为代码质量打分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']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765BBD-EADC-49B1-9B7A-68F6063419CF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strip()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函数用于删除空白字符（包括换行符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\n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和空格字符）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C597012-AF05-4EC4-BB09-EE90EC5439C6}"/>
              </a:ext>
            </a:extLst>
          </p:cNvPr>
          <p:cNvGrpSpPr/>
          <p:nvPr/>
        </p:nvGrpSpPr>
        <p:grpSpPr>
          <a:xfrm>
            <a:off x="454098" y="3136789"/>
            <a:ext cx="11281719" cy="581057"/>
            <a:chOff x="448322" y="2685927"/>
            <a:chExt cx="11281719" cy="1295513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6813046-AE74-4463-B43E-1709CB1D3DA4}"/>
                </a:ext>
              </a:extLst>
            </p:cNvPr>
            <p:cNvSpPr/>
            <p:nvPr/>
          </p:nvSpPr>
          <p:spPr>
            <a:xfrm>
              <a:off x="448322" y="2685927"/>
              <a:ext cx="11281719" cy="129551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54CCA0B0-70FE-428B-89C9-0F6CA0F7DDE1}"/>
                </a:ext>
              </a:extLst>
            </p:cNvPr>
            <p:cNvSpPr txBox="1"/>
            <p:nvPr/>
          </p:nvSpPr>
          <p:spPr>
            <a:xfrm>
              <a:off x="792001" y="2773021"/>
              <a:ext cx="7125981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strip(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）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548E43E-156C-43E6-886B-1ABE48D13FDB}"/>
                </a:ext>
              </a:extLst>
            </p:cNvPr>
            <p:cNvSpPr txBox="1"/>
            <p:nvPr/>
          </p:nvSpPr>
          <p:spPr>
            <a:xfrm>
              <a:off x="5578835" y="2773021"/>
              <a:ext cx="3521442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strip()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函数的使用格式</a:t>
              </a: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A64AD104-2127-43F6-AC95-2CD9CA9FDDBC}"/>
              </a:ext>
            </a:extLst>
          </p:cNvPr>
          <p:cNvSpPr txBox="1"/>
          <p:nvPr/>
        </p:nvSpPr>
        <p:spPr>
          <a:xfrm>
            <a:off x="386605" y="3729978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strip()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函数的使用范例</a:t>
            </a:r>
          </a:p>
        </p:txBody>
      </p:sp>
    </p:spTree>
    <p:extLst>
      <p:ext uri="{BB962C8B-B14F-4D97-AF65-F5344CB8AC3E}">
        <p14:creationId xmlns:p14="http://schemas.microsoft.com/office/powerpoint/2010/main" val="2548212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  <p:bldP spid="14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网页结构基础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查看网页源代码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2F4C62-C797-4C95-B33B-EC5EF664D7E4}"/>
              </a:ext>
            </a:extLst>
          </p:cNvPr>
          <p:cNvSpPr txBox="1"/>
          <p:nvPr/>
        </p:nvSpPr>
        <p:spPr>
          <a:xfrm>
            <a:off x="717238" y="2482978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以谷歌浏览器为例：在谷歌浏览器中使用百度搜索“阿里巴巴”，再按住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476636-B153-4B78-AB28-04C409789E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636"/>
          <a:stretch/>
        </p:blipFill>
        <p:spPr>
          <a:xfrm>
            <a:off x="1087723" y="3202615"/>
            <a:ext cx="9672426" cy="35512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818BE68-354B-4345-9E94-6C4C90ED6B56}"/>
              </a:ext>
            </a:extLst>
          </p:cNvPr>
          <p:cNvSpPr/>
          <p:nvPr/>
        </p:nvSpPr>
        <p:spPr>
          <a:xfrm>
            <a:off x="7145079" y="3202615"/>
            <a:ext cx="3615070" cy="355127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93A4DAD-AC69-499D-97E0-A52A88DCF78D}"/>
              </a:ext>
            </a:extLst>
          </p:cNvPr>
          <p:cNvSpPr txBox="1"/>
          <p:nvPr/>
        </p:nvSpPr>
        <p:spPr>
          <a:xfrm>
            <a:off x="8197873" y="4540079"/>
            <a:ext cx="2360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开发者工具</a:t>
            </a:r>
          </a:p>
        </p:txBody>
      </p:sp>
    </p:spTree>
    <p:extLst>
      <p:ext uri="{BB962C8B-B14F-4D97-AF65-F5344CB8AC3E}">
        <p14:creationId xmlns:p14="http://schemas.microsoft.com/office/powerpoint/2010/main" val="537550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7" grpId="0" animBg="1"/>
      <p:bldP spid="8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4.5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文本初步清洗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sub()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函数清洗获得的无效内容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0528FDD6-222B-414C-8194-78EEF65D1E46}"/>
              </a:ext>
            </a:extLst>
          </p:cNvPr>
          <p:cNvGrpSpPr/>
          <p:nvPr/>
        </p:nvGrpSpPr>
        <p:grpSpPr>
          <a:xfrm>
            <a:off x="454098" y="4410415"/>
            <a:ext cx="11846761" cy="1910849"/>
            <a:chOff x="448322" y="2685927"/>
            <a:chExt cx="11846761" cy="2943639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52CE47D0-EB7B-4917-B18C-CC313D6BB9B9}"/>
                </a:ext>
              </a:extLst>
            </p:cNvPr>
            <p:cNvSpPr/>
            <p:nvPr/>
          </p:nvSpPr>
          <p:spPr>
            <a:xfrm>
              <a:off x="448322" y="2685927"/>
              <a:ext cx="11281719" cy="294363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B8B1957F-BE55-45B6-99EB-398B7D55B727}"/>
                </a:ext>
              </a:extLst>
            </p:cNvPr>
            <p:cNvSpPr txBox="1"/>
            <p:nvPr/>
          </p:nvSpPr>
          <p:spPr>
            <a:xfrm>
              <a:off x="792000" y="2773022"/>
              <a:ext cx="10940125" cy="1866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title = ['&lt;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阿里巴巴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代码竞赛现全球首位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AI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评委 能为代码质量打分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']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title[0]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re.sub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('&lt;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&gt;', '', title[0])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title[0]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re.sub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('&lt;/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&gt;', '', title[0])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F958E8A2-3BEC-40D4-A97A-DE23939C7C48}"/>
                </a:ext>
              </a:extLst>
            </p:cNvPr>
            <p:cNvSpPr txBox="1"/>
            <p:nvPr/>
          </p:nvSpPr>
          <p:spPr>
            <a:xfrm>
              <a:off x="7347373" y="2818113"/>
              <a:ext cx="4947710" cy="186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去除第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个元素中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的内容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去除第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个元素中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</a:t>
              </a:r>
              <a:r>
                <a:rPr lang="en-US" altLang="zh-CN" sz="2000" b="1" dirty="0" err="1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的内容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6F773579-72CB-4763-9D8D-99CEB7ACBCF7}"/>
              </a:ext>
            </a:extLst>
          </p:cNvPr>
          <p:cNvSpPr/>
          <p:nvPr/>
        </p:nvSpPr>
        <p:spPr>
          <a:xfrm>
            <a:off x="768908" y="5764978"/>
            <a:ext cx="1058091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阿里巴巴代码竞赛现全球首位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评委 能为代码质量打分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']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765BBD-EADC-49B1-9B7A-68F6063419CF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函数用于清洗正则表达式获取到的内容，如新闻标题中的无效信息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C597012-AF05-4EC4-BB09-EE90EC5439C6}"/>
              </a:ext>
            </a:extLst>
          </p:cNvPr>
          <p:cNvGrpSpPr/>
          <p:nvPr/>
        </p:nvGrpSpPr>
        <p:grpSpPr>
          <a:xfrm>
            <a:off x="454098" y="3136789"/>
            <a:ext cx="11281719" cy="581057"/>
            <a:chOff x="448322" y="2685927"/>
            <a:chExt cx="11281719" cy="1295513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6813046-AE74-4463-B43E-1709CB1D3DA4}"/>
                </a:ext>
              </a:extLst>
            </p:cNvPr>
            <p:cNvSpPr/>
            <p:nvPr/>
          </p:nvSpPr>
          <p:spPr>
            <a:xfrm>
              <a:off x="448322" y="2685927"/>
              <a:ext cx="11281719" cy="129551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54CCA0B0-70FE-428B-89C9-0F6CA0F7DDE1}"/>
                </a:ext>
              </a:extLst>
            </p:cNvPr>
            <p:cNvSpPr txBox="1"/>
            <p:nvPr/>
          </p:nvSpPr>
          <p:spPr>
            <a:xfrm>
              <a:off x="792001" y="2773021"/>
              <a:ext cx="7125981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re.sub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需要替换的内容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替换值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原字符串）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548E43E-156C-43E6-886B-1ABE48D13FDB}"/>
                </a:ext>
              </a:extLst>
            </p:cNvPr>
            <p:cNvSpPr txBox="1"/>
            <p:nvPr/>
          </p:nvSpPr>
          <p:spPr>
            <a:xfrm>
              <a:off x="6144893" y="2773021"/>
              <a:ext cx="3521442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sub()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函数的使用格式</a:t>
              </a: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A64AD104-2127-43F6-AC95-2CD9CA9FDDBC}"/>
              </a:ext>
            </a:extLst>
          </p:cNvPr>
          <p:cNvSpPr txBox="1"/>
          <p:nvPr/>
        </p:nvSpPr>
        <p:spPr>
          <a:xfrm>
            <a:off x="386605" y="3729978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函数的使用范例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2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  <p:bldP spid="19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4.5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文本初步清洗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sub()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函数清洗获得的无效内容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0528FDD6-222B-414C-8194-78EEF65D1E46}"/>
              </a:ext>
            </a:extLst>
          </p:cNvPr>
          <p:cNvGrpSpPr/>
          <p:nvPr/>
        </p:nvGrpSpPr>
        <p:grpSpPr>
          <a:xfrm>
            <a:off x="454098" y="4410415"/>
            <a:ext cx="11283803" cy="1910849"/>
            <a:chOff x="448322" y="2685927"/>
            <a:chExt cx="11283803" cy="2943639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52CE47D0-EB7B-4917-B18C-CC313D6BB9B9}"/>
                </a:ext>
              </a:extLst>
            </p:cNvPr>
            <p:cNvSpPr/>
            <p:nvPr/>
          </p:nvSpPr>
          <p:spPr>
            <a:xfrm>
              <a:off x="448322" y="2685927"/>
              <a:ext cx="11281719" cy="294363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B8B1957F-BE55-45B6-99EB-398B7D55B727}"/>
                </a:ext>
              </a:extLst>
            </p:cNvPr>
            <p:cNvSpPr txBox="1"/>
            <p:nvPr/>
          </p:nvSpPr>
          <p:spPr>
            <a:xfrm>
              <a:off x="792000" y="2773022"/>
              <a:ext cx="10940125" cy="1866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title = ['&lt;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阿里巴巴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&lt;/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em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&gt;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代码竞赛现全球首位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AI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评委 能为代码质量打分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']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title[0]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re.sub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('&lt;.*?&gt;', '', title[0])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F958E8A2-3BEC-40D4-A97A-DE23939C7C48}"/>
                </a:ext>
              </a:extLst>
            </p:cNvPr>
            <p:cNvSpPr txBox="1"/>
            <p:nvPr/>
          </p:nvSpPr>
          <p:spPr>
            <a:xfrm>
              <a:off x="7358259" y="2818113"/>
              <a:ext cx="4373866" cy="2458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采用正则表达式批量去除第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个元素中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&lt;&gt;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之间的内容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6F773579-72CB-4763-9D8D-99CEB7ACBCF7}"/>
              </a:ext>
            </a:extLst>
          </p:cNvPr>
          <p:cNvSpPr/>
          <p:nvPr/>
        </p:nvSpPr>
        <p:spPr>
          <a:xfrm>
            <a:off x="768908" y="5764978"/>
            <a:ext cx="1058091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阿里巴巴代码竞赛现全球首位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评委 能为代码质量打分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']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765BBD-EADC-49B1-9B7A-68F6063419CF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函数用于清洗正则表达式获取到的内容，如新闻标题中的无效信息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C597012-AF05-4EC4-BB09-EE90EC5439C6}"/>
              </a:ext>
            </a:extLst>
          </p:cNvPr>
          <p:cNvGrpSpPr/>
          <p:nvPr/>
        </p:nvGrpSpPr>
        <p:grpSpPr>
          <a:xfrm>
            <a:off x="454098" y="3136789"/>
            <a:ext cx="11281719" cy="581057"/>
            <a:chOff x="448322" y="2685927"/>
            <a:chExt cx="11281719" cy="1295513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6813046-AE74-4463-B43E-1709CB1D3DA4}"/>
                </a:ext>
              </a:extLst>
            </p:cNvPr>
            <p:cNvSpPr/>
            <p:nvPr/>
          </p:nvSpPr>
          <p:spPr>
            <a:xfrm>
              <a:off x="448322" y="2685927"/>
              <a:ext cx="11281719" cy="129551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54CCA0B0-70FE-428B-89C9-0F6CA0F7DDE1}"/>
                </a:ext>
              </a:extLst>
            </p:cNvPr>
            <p:cNvSpPr txBox="1"/>
            <p:nvPr/>
          </p:nvSpPr>
          <p:spPr>
            <a:xfrm>
              <a:off x="792001" y="2773021"/>
              <a:ext cx="7125981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re.sub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需要替换的内容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替换值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原字符串）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548E43E-156C-43E6-886B-1ABE48D13FDB}"/>
                </a:ext>
              </a:extLst>
            </p:cNvPr>
            <p:cNvSpPr txBox="1"/>
            <p:nvPr/>
          </p:nvSpPr>
          <p:spPr>
            <a:xfrm>
              <a:off x="6144893" y="2773021"/>
              <a:ext cx="3521442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sub()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函数的使用格式</a:t>
              </a: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A64AD104-2127-43F6-AC95-2CD9CA9FDDBC}"/>
              </a:ext>
            </a:extLst>
          </p:cNvPr>
          <p:cNvSpPr txBox="1"/>
          <p:nvPr/>
        </p:nvSpPr>
        <p:spPr>
          <a:xfrm>
            <a:off x="386605" y="3729978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函数的使用范例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98EE506-2F46-49B9-BAC4-5A46E83FEF23}"/>
              </a:ext>
            </a:extLst>
          </p:cNvPr>
          <p:cNvSpPr/>
          <p:nvPr/>
        </p:nvSpPr>
        <p:spPr>
          <a:xfrm>
            <a:off x="3083779" y="5316034"/>
            <a:ext cx="693563" cy="31454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501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  <p:bldP spid="20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0" y="901861"/>
            <a:ext cx="11610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4.5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文本初步清洗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sub()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函数清洗获得的无效内容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0528FDD6-222B-414C-8194-78EEF65D1E46}"/>
              </a:ext>
            </a:extLst>
          </p:cNvPr>
          <p:cNvGrpSpPr/>
          <p:nvPr/>
        </p:nvGrpSpPr>
        <p:grpSpPr>
          <a:xfrm>
            <a:off x="454098" y="4410415"/>
            <a:ext cx="11283803" cy="1910849"/>
            <a:chOff x="448322" y="2685927"/>
            <a:chExt cx="11283803" cy="2943639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52CE47D0-EB7B-4917-B18C-CC313D6BB9B9}"/>
                </a:ext>
              </a:extLst>
            </p:cNvPr>
            <p:cNvSpPr/>
            <p:nvPr/>
          </p:nvSpPr>
          <p:spPr>
            <a:xfrm>
              <a:off x="448322" y="2685927"/>
              <a:ext cx="11281719" cy="294363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B8B1957F-BE55-45B6-99EB-398B7D55B727}"/>
                </a:ext>
              </a:extLst>
            </p:cNvPr>
            <p:cNvSpPr txBox="1"/>
            <p:nvPr/>
          </p:nvSpPr>
          <p:spPr>
            <a:xfrm>
              <a:off x="792000" y="2773022"/>
              <a:ext cx="10940125" cy="186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import re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name = ['*Python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金融大数据分析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']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name[0] = </a:t>
              </a: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re.sub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('[*]', '', name[0])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F958E8A2-3BEC-40D4-A97A-DE23939C7C48}"/>
                </a:ext>
              </a:extLst>
            </p:cNvPr>
            <p:cNvSpPr txBox="1"/>
            <p:nvPr/>
          </p:nvSpPr>
          <p:spPr>
            <a:xfrm>
              <a:off x="7358259" y="2818113"/>
              <a:ext cx="4373866" cy="186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引入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库</a:t>
              </a:r>
              <a:endPara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确定原始文本为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name</a:t>
              </a:r>
            </a:p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去除第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个元素中</a:t>
              </a: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*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符号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6F773579-72CB-4763-9D8D-99CEB7ACBCF7}"/>
              </a:ext>
            </a:extLst>
          </p:cNvPr>
          <p:cNvSpPr/>
          <p:nvPr/>
        </p:nvSpPr>
        <p:spPr>
          <a:xfrm>
            <a:off x="768908" y="5764978"/>
            <a:ext cx="1058091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['Python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金融大数据分析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']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765BBD-EADC-49B1-9B7A-68F6063419CF}"/>
              </a:ext>
            </a:extLst>
          </p:cNvPr>
          <p:cNvSpPr txBox="1"/>
          <p:nvPr/>
        </p:nvSpPr>
        <p:spPr>
          <a:xfrm>
            <a:off x="386606" y="2445462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函数用于清洗正则表达式获取到的内容，如新闻标题中的无效信息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C597012-AF05-4EC4-BB09-EE90EC5439C6}"/>
              </a:ext>
            </a:extLst>
          </p:cNvPr>
          <p:cNvGrpSpPr/>
          <p:nvPr/>
        </p:nvGrpSpPr>
        <p:grpSpPr>
          <a:xfrm>
            <a:off x="454098" y="3136789"/>
            <a:ext cx="11281719" cy="581057"/>
            <a:chOff x="448322" y="2685927"/>
            <a:chExt cx="11281719" cy="1295513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6813046-AE74-4463-B43E-1709CB1D3DA4}"/>
                </a:ext>
              </a:extLst>
            </p:cNvPr>
            <p:cNvSpPr/>
            <p:nvPr/>
          </p:nvSpPr>
          <p:spPr>
            <a:xfrm>
              <a:off x="448322" y="2685927"/>
              <a:ext cx="11281719" cy="129551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54CCA0B0-70FE-428B-89C9-0F6CA0F7DDE1}"/>
                </a:ext>
              </a:extLst>
            </p:cNvPr>
            <p:cNvSpPr txBox="1"/>
            <p:nvPr/>
          </p:nvSpPr>
          <p:spPr>
            <a:xfrm>
              <a:off x="792001" y="2773021"/>
              <a:ext cx="7125981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re.sub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(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需要替换的内容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替换值</a:t>
              </a: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, 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原字符串）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548E43E-156C-43E6-886B-1ABE48D13FDB}"/>
                </a:ext>
              </a:extLst>
            </p:cNvPr>
            <p:cNvSpPr txBox="1"/>
            <p:nvPr/>
          </p:nvSpPr>
          <p:spPr>
            <a:xfrm>
              <a:off x="6144893" y="2773021"/>
              <a:ext cx="3521442" cy="985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# sub()</a:t>
              </a:r>
              <a:r>
                <a:rPr lang="zh-CN" altLang="en-US" sz="2000" b="1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函数的使用格式</a:t>
              </a: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A64AD104-2127-43F6-AC95-2CD9CA9FDDBC}"/>
              </a:ext>
            </a:extLst>
          </p:cNvPr>
          <p:cNvSpPr txBox="1"/>
          <p:nvPr/>
        </p:nvSpPr>
        <p:spPr>
          <a:xfrm>
            <a:off x="386605" y="3729978"/>
            <a:ext cx="1141670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结合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sub()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函数与中括号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[]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98EE506-2F46-49B9-BAC4-5A46E83FEF23}"/>
              </a:ext>
            </a:extLst>
          </p:cNvPr>
          <p:cNvSpPr/>
          <p:nvPr/>
        </p:nvSpPr>
        <p:spPr>
          <a:xfrm>
            <a:off x="3259048" y="5337806"/>
            <a:ext cx="344124" cy="29276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62A8BA2-F41D-4F44-A3F7-701A8CCAC186}"/>
              </a:ext>
            </a:extLst>
          </p:cNvPr>
          <p:cNvSpPr/>
          <p:nvPr/>
        </p:nvSpPr>
        <p:spPr>
          <a:xfrm>
            <a:off x="4540782" y="3881423"/>
            <a:ext cx="61029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defRPr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中括号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 ]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的功能是使中括号里的内容不再有特殊含义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8754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  <p:bldP spid="20" grpId="0" animBg="1"/>
      <p:bldP spid="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1192" y="2095006"/>
            <a:ext cx="11029615" cy="1497507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  <a:endParaRPr lang="en-GB" sz="5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58301" y="5956138"/>
            <a:ext cx="1052508" cy="365125"/>
          </a:xfrm>
        </p:spPr>
        <p:txBody>
          <a:bodyPr/>
          <a:lstStyle/>
          <a:p>
            <a:r>
              <a:rPr lang="en-US" dirty="0"/>
              <a:t>45</a:t>
            </a:r>
          </a:p>
        </p:txBody>
      </p:sp>
    </p:spTree>
    <p:extLst>
      <p:ext uri="{BB962C8B-B14F-4D97-AF65-F5344CB8AC3E}">
        <p14:creationId xmlns:p14="http://schemas.microsoft.com/office/powerpoint/2010/main" val="1201815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网页结构基础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查看网页源代码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2F4C62-C797-4C95-B33B-EC5EF664D7E4}"/>
              </a:ext>
            </a:extLst>
          </p:cNvPr>
          <p:cNvSpPr txBox="1"/>
          <p:nvPr/>
        </p:nvSpPr>
        <p:spPr>
          <a:xfrm>
            <a:off x="695972" y="2482978"/>
            <a:ext cx="1110733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两个重要功能：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476636-B153-4B78-AB28-04C409789E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915" b="54064"/>
          <a:stretch/>
        </p:blipFill>
        <p:spPr>
          <a:xfrm>
            <a:off x="4962617" y="2655150"/>
            <a:ext cx="6668396" cy="38699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818BE68-354B-4345-9E94-6C4C90ED6B56}"/>
              </a:ext>
            </a:extLst>
          </p:cNvPr>
          <p:cNvSpPr/>
          <p:nvPr/>
        </p:nvSpPr>
        <p:spPr>
          <a:xfrm>
            <a:off x="5178055" y="2661757"/>
            <a:ext cx="297712" cy="25156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93A4DAD-AC69-499D-97E0-A52A88DCF78D}"/>
              </a:ext>
            </a:extLst>
          </p:cNvPr>
          <p:cNvSpPr txBox="1"/>
          <p:nvPr/>
        </p:nvSpPr>
        <p:spPr>
          <a:xfrm>
            <a:off x="398258" y="3073723"/>
            <a:ext cx="4024884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“选择”按钮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Elements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”选项卡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985284E-66F5-456C-9518-C280B5E62E16}"/>
              </a:ext>
            </a:extLst>
          </p:cNvPr>
          <p:cNvSpPr/>
          <p:nvPr/>
        </p:nvSpPr>
        <p:spPr>
          <a:xfrm>
            <a:off x="5951928" y="2683022"/>
            <a:ext cx="863541" cy="2302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7200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7" grpId="0" animBg="1"/>
      <p:bldP spid="8" grpId="0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网页结构基础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查看网页源代码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93A4DAD-AC69-499D-97E0-A52A88DCF78D}"/>
              </a:ext>
            </a:extLst>
          </p:cNvPr>
          <p:cNvSpPr txBox="1"/>
          <p:nvPr/>
        </p:nvSpPr>
        <p:spPr>
          <a:xfrm>
            <a:off x="871870" y="3097865"/>
            <a:ext cx="3742060" cy="2346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单击“选择”按钮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，按钮变成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蓝色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，在网页中移动鼠标，鼠标指针所指向的网页元素的颜色会发生变化，“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Element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”选项卡里的内容也会随之改变。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A14371-362D-4D40-931A-CFFE0CCD91FB}"/>
              </a:ext>
            </a:extLst>
          </p:cNvPr>
          <p:cNvSpPr txBox="1"/>
          <p:nvPr/>
        </p:nvSpPr>
        <p:spPr>
          <a:xfrm>
            <a:off x="386607" y="2499893"/>
            <a:ext cx="3047710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“选择”按钮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260195C-266A-4950-AC1B-0355208FD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052" y="2571065"/>
            <a:ext cx="7027989" cy="3385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CE202A9D-6C2F-40EB-A77F-41FB7C73A177}"/>
              </a:ext>
            </a:extLst>
          </p:cNvPr>
          <p:cNvSpPr/>
          <p:nvPr/>
        </p:nvSpPr>
        <p:spPr>
          <a:xfrm>
            <a:off x="9197266" y="2562187"/>
            <a:ext cx="168676" cy="12259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50B17CF-104D-491A-A71E-C6DA272AA12E}"/>
              </a:ext>
            </a:extLst>
          </p:cNvPr>
          <p:cNvSpPr/>
          <p:nvPr/>
        </p:nvSpPr>
        <p:spPr>
          <a:xfrm>
            <a:off x="5223689" y="4916249"/>
            <a:ext cx="2233554" cy="996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35DE08C-ACF7-48CC-B6BA-BEF7DEB2EA42}"/>
              </a:ext>
            </a:extLst>
          </p:cNvPr>
          <p:cNvSpPr/>
          <p:nvPr/>
        </p:nvSpPr>
        <p:spPr>
          <a:xfrm>
            <a:off x="9197266" y="3195610"/>
            <a:ext cx="2497262" cy="72831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75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 animBg="1"/>
      <p:bldP spid="16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网页结构基础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查看网页源代码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A14371-362D-4D40-931A-CFFE0CCD91FB}"/>
              </a:ext>
            </a:extLst>
          </p:cNvPr>
          <p:cNvSpPr txBox="1"/>
          <p:nvPr/>
        </p:nvSpPr>
        <p:spPr>
          <a:xfrm>
            <a:off x="386607" y="2499893"/>
            <a:ext cx="3047710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“选择”按钮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410E2E9-1695-4FD8-AD3C-D3F63BA37831}"/>
              </a:ext>
            </a:extLst>
          </p:cNvPr>
          <p:cNvSpPr txBox="1"/>
          <p:nvPr/>
        </p:nvSpPr>
        <p:spPr>
          <a:xfrm>
            <a:off x="871871" y="3097864"/>
            <a:ext cx="3744000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单击某个网页元素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，“选择”按钮变回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灰色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，而“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Element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”选项卡里的内容也不再变动。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BE2EB1-21B8-4D77-B69E-2A356D27A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753" y="2358035"/>
            <a:ext cx="5346996" cy="40339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79EAF1AF-3009-441A-B66D-E30E7472D9D9}"/>
              </a:ext>
            </a:extLst>
          </p:cNvPr>
          <p:cNvSpPr txBox="1"/>
          <p:nvPr/>
        </p:nvSpPr>
        <p:spPr>
          <a:xfrm>
            <a:off x="873348" y="4484261"/>
            <a:ext cx="374400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单击三角箭头，可展开内容。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6B3BB50-CE24-45D9-85FE-E95D46188E07}"/>
              </a:ext>
            </a:extLst>
          </p:cNvPr>
          <p:cNvSpPr/>
          <p:nvPr/>
        </p:nvSpPr>
        <p:spPr>
          <a:xfrm>
            <a:off x="6618307" y="3791585"/>
            <a:ext cx="168676" cy="12259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E15D299-1155-42AB-98B8-52C76DB558AE}"/>
              </a:ext>
            </a:extLst>
          </p:cNvPr>
          <p:cNvSpPr/>
          <p:nvPr/>
        </p:nvSpPr>
        <p:spPr>
          <a:xfrm>
            <a:off x="6702644" y="5204149"/>
            <a:ext cx="3589671" cy="5397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387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5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EB1D8-C4DD-4B2A-A87B-69AA5919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0DEA2-3B88-4130-A530-71DBAE81DFF8}"/>
              </a:ext>
            </a:extLst>
          </p:cNvPr>
          <p:cNvSpPr txBox="1"/>
          <p:nvPr/>
        </p:nvSpPr>
        <p:spPr>
          <a:xfrm>
            <a:off x="581191" y="901861"/>
            <a:ext cx="971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网页结构基础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查看网页源代码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F67B726-98EE-4C0E-A4AA-3053D0090E42}"/>
              </a:ext>
            </a:extLst>
          </p:cNvPr>
          <p:cNvSpPr txBox="1"/>
          <p:nvPr/>
        </p:nvSpPr>
        <p:spPr>
          <a:xfrm>
            <a:off x="388690" y="1820424"/>
            <a:ext cx="11341351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F12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键</a:t>
            </a:r>
            <a:endParaRPr lang="en-GB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A14371-362D-4D40-931A-CFFE0CCD91FB}"/>
              </a:ext>
            </a:extLst>
          </p:cNvPr>
          <p:cNvSpPr txBox="1"/>
          <p:nvPr/>
        </p:nvSpPr>
        <p:spPr>
          <a:xfrm>
            <a:off x="386606" y="2499893"/>
            <a:ext cx="345742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“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Elements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”选项卡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410E2E9-1695-4FD8-AD3C-D3F63BA37831}"/>
              </a:ext>
            </a:extLst>
          </p:cNvPr>
          <p:cNvSpPr txBox="1"/>
          <p:nvPr/>
        </p:nvSpPr>
        <p:spPr>
          <a:xfrm>
            <a:off x="871871" y="3097864"/>
            <a:ext cx="1085817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选项卡里面的内容可以理解为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网页的源代码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，即最后爬虫爬到的内容。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9EAF1AF-3009-441A-B66D-E30E7472D9D9}"/>
              </a:ext>
            </a:extLst>
          </p:cNvPr>
          <p:cNvSpPr txBox="1"/>
          <p:nvPr/>
        </p:nvSpPr>
        <p:spPr>
          <a:xfrm>
            <a:off x="871871" y="3595352"/>
            <a:ext cx="10858170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一项“有趣”的操作：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双击“阿里巴巴”文本，使其变成</a:t>
            </a:r>
            <a:r>
              <a:rPr lang="zh-CN" altLang="en-US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可编辑状态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，把其改为“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”，再双击“阿里巴巴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1688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批发平台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_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源头好货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_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货源充足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_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特价采购”文本，使其变成</a:t>
            </a:r>
            <a:r>
              <a:rPr lang="zh-CN" altLang="en-US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可编辑状态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，把其改为“金融大数据分析”。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0464300-CEC2-4EEC-83A5-90DF635D93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74" t="70197" r="1695" b="416"/>
          <a:stretch/>
        </p:blipFill>
        <p:spPr>
          <a:xfrm>
            <a:off x="1047565" y="4929943"/>
            <a:ext cx="3648722" cy="585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1BC842C-3B4F-4F20-805A-7BF6CB0A6A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212" r="9386" b="944"/>
          <a:stretch/>
        </p:blipFill>
        <p:spPr>
          <a:xfrm>
            <a:off x="1047565" y="5780118"/>
            <a:ext cx="3648722" cy="6726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06DBD93-2ACA-4C01-8F61-C5E97C434A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8585" y="4921221"/>
            <a:ext cx="6571456" cy="1550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8653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TM03457464[[fn=红利]]</Template>
  <TotalTime>66006</TotalTime>
  <Words>4482</Words>
  <Application>Microsoft Office PowerPoint</Application>
  <PresentationFormat>宽屏</PresentationFormat>
  <Paragraphs>616</Paragraphs>
  <Slides>53</Slides>
  <Notes>49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53</vt:i4>
      </vt:variant>
    </vt:vector>
  </HeadingPairs>
  <TitlesOfParts>
    <vt:vector size="60" baseType="lpstr">
      <vt:lpstr>微软雅黑</vt:lpstr>
      <vt:lpstr>Arial</vt:lpstr>
      <vt:lpstr>Calibri</vt:lpstr>
      <vt:lpstr>Gill Sans MT</vt:lpstr>
      <vt:lpstr>Wingdings</vt:lpstr>
      <vt:lpstr>Wingdings 2</vt:lpstr>
      <vt:lpstr>Dividend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</vt:lpstr>
    </vt:vector>
  </TitlesOfParts>
  <Company>none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INTERDEPENDENT CONSUMER PREFERENCES</dc:title>
  <dc:creator>Huang Y.</dc:creator>
  <cp:lastModifiedBy>Huang Y</cp:lastModifiedBy>
  <cp:revision>1366</cp:revision>
  <dcterms:created xsi:type="dcterms:W3CDTF">2016-03-12T16:08:20Z</dcterms:created>
  <dcterms:modified xsi:type="dcterms:W3CDTF">2020-05-29T14:34:37Z</dcterms:modified>
</cp:coreProperties>
</file>

<file path=docProps/thumbnail.jpeg>
</file>